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56" r:id="rId2"/>
    <p:sldId id="270" r:id="rId3"/>
    <p:sldId id="257" r:id="rId4"/>
    <p:sldId id="259" r:id="rId5"/>
    <p:sldId id="286" r:id="rId6"/>
    <p:sldId id="261" r:id="rId7"/>
    <p:sldId id="481" r:id="rId8"/>
    <p:sldId id="269" r:id="rId9"/>
    <p:sldId id="488" r:id="rId10"/>
    <p:sldId id="482" r:id="rId11"/>
    <p:sldId id="484" r:id="rId12"/>
    <p:sldId id="273" r:id="rId13"/>
    <p:sldId id="485" r:id="rId14"/>
    <p:sldId id="278" r:id="rId15"/>
    <p:sldId id="487" r:id="rId16"/>
    <p:sldId id="287" r:id="rId17"/>
    <p:sldId id="283" r:id="rId1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77943" autoAdjust="0"/>
  </p:normalViewPr>
  <p:slideViewPr>
    <p:cSldViewPr snapToGrid="0">
      <p:cViewPr varScale="1">
        <p:scale>
          <a:sx n="82" d="100"/>
          <a:sy n="82" d="100"/>
        </p:scale>
        <p:origin x="1146" y="84"/>
      </p:cViewPr>
      <p:guideLst/>
    </p:cSldViewPr>
  </p:slideViewPr>
  <p:notesTextViewPr>
    <p:cViewPr>
      <p:scale>
        <a:sx n="1" d="1"/>
        <a:sy n="1" d="1"/>
      </p:scale>
      <p:origin x="0" y="0"/>
    </p:cViewPr>
  </p:notesTextViewPr>
  <p:notesViewPr>
    <p:cSldViewPr snapToGrid="0">
      <p:cViewPr varScale="1">
        <p:scale>
          <a:sx n="54" d="100"/>
          <a:sy n="54" d="100"/>
        </p:scale>
        <p:origin x="301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9AC8345-4883-4F43-8449-5BEC6E8DB81B}" type="datetimeFigureOut">
              <a:rPr lang="en-US" smtClean="0"/>
              <a:t>3/9/2020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5A14F0C-B497-4A28-997A-E8F49A9BA8E3}" type="slidenum">
              <a:rPr lang="en-US" smtClean="0"/>
              <a:t>‹#›</a:t>
            </a:fld>
            <a:endParaRPr lang="en-US"/>
          </a:p>
        </p:txBody>
      </p:sp>
    </p:spTree>
    <p:extLst>
      <p:ext uri="{BB962C8B-B14F-4D97-AF65-F5344CB8AC3E}">
        <p14:creationId xmlns:p14="http://schemas.microsoft.com/office/powerpoint/2010/main" val="2024744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provides an overview of recommended site-specific criteria changes for our upcoming water quality standards revision. Site-specific standards are only applicable to a specific area, waterbody, or part of a waterbody.</a:t>
            </a:r>
          </a:p>
          <a:p>
            <a:endParaRPr lang="en-US" dirty="0"/>
          </a:p>
          <a:p>
            <a:r>
              <a:rPr lang="en-US" dirty="0"/>
              <a:t> There is a handout that outlines the Site-specific changes associated with this presentation.</a:t>
            </a:r>
          </a:p>
        </p:txBody>
      </p:sp>
      <p:sp>
        <p:nvSpPr>
          <p:cNvPr id="4" name="Slide Number Placeholder 3"/>
          <p:cNvSpPr>
            <a:spLocks noGrp="1"/>
          </p:cNvSpPr>
          <p:nvPr>
            <p:ph type="sldNum" sz="quarter" idx="5"/>
          </p:nvPr>
        </p:nvSpPr>
        <p:spPr/>
        <p:txBody>
          <a:bodyPr/>
          <a:lstStyle/>
          <a:p>
            <a:fld id="{35A14F0C-B497-4A28-997A-E8F49A9BA8E3}" type="slidenum">
              <a:rPr lang="en-US" smtClean="0"/>
              <a:t>1</a:t>
            </a:fld>
            <a:endParaRPr lang="en-US"/>
          </a:p>
        </p:txBody>
      </p:sp>
    </p:spTree>
    <p:extLst>
      <p:ext uri="{BB962C8B-B14F-4D97-AF65-F5344CB8AC3E}">
        <p14:creationId xmlns:p14="http://schemas.microsoft.com/office/powerpoint/2010/main" val="2839985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map of land use within </a:t>
            </a:r>
            <a:r>
              <a:rPr lang="en-US" dirty="0" err="1"/>
              <a:t>Buckners</a:t>
            </a:r>
            <a:r>
              <a:rPr lang="en-US" dirty="0"/>
              <a:t> Creek watershed using the National Land Cover Database. It shows that land use is largely hay/pasture with some forested area and scrub/shrub. There is very little development in this watershed. Additionally, there are no permitted dischargers into waterbodies. </a:t>
            </a:r>
          </a:p>
          <a:p>
            <a:endParaRPr lang="en-US" dirty="0"/>
          </a:p>
          <a:p>
            <a:r>
              <a:rPr lang="en-US" dirty="0"/>
              <a:t>The most recent UAA sampled each site ten times over a period of two years. Biological sampling was additionally performed during three of these ten sample events. Biological sampling included habitat surveys as well as the collection of nekton and macroinvertebrate data.</a:t>
            </a:r>
          </a:p>
        </p:txBody>
      </p:sp>
      <p:sp>
        <p:nvSpPr>
          <p:cNvPr id="4" name="Slide Number Placeholder 3"/>
          <p:cNvSpPr>
            <a:spLocks noGrp="1"/>
          </p:cNvSpPr>
          <p:nvPr>
            <p:ph type="sldNum" sz="quarter" idx="5"/>
          </p:nvPr>
        </p:nvSpPr>
        <p:spPr/>
        <p:txBody>
          <a:bodyPr/>
          <a:lstStyle/>
          <a:p>
            <a:fld id="{35A14F0C-B497-4A28-997A-E8F49A9BA8E3}" type="slidenum">
              <a:rPr lang="en-US" smtClean="0"/>
              <a:t>10</a:t>
            </a:fld>
            <a:endParaRPr lang="en-US"/>
          </a:p>
        </p:txBody>
      </p:sp>
    </p:spTree>
    <p:extLst>
      <p:ext uri="{BB962C8B-B14F-4D97-AF65-F5344CB8AC3E}">
        <p14:creationId xmlns:p14="http://schemas.microsoft.com/office/powerpoint/2010/main" val="1360472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our recommendation to split the stream into three sections based on UAA data. </a:t>
            </a:r>
            <a:r>
              <a:rPr lang="en-US" dirty="0" err="1"/>
              <a:t>Buckners</a:t>
            </a:r>
            <a:r>
              <a:rPr lang="en-US" dirty="0"/>
              <a:t> Creek upstream of Live Oak Creek is intermittent. Between Pin Oak Creek and Live Oak Creek, the stream is intermittent with pools. The downstream section is perennial.</a:t>
            </a:r>
          </a:p>
        </p:txBody>
      </p:sp>
      <p:sp>
        <p:nvSpPr>
          <p:cNvPr id="4" name="Slide Number Placeholder 3"/>
          <p:cNvSpPr>
            <a:spLocks noGrp="1"/>
          </p:cNvSpPr>
          <p:nvPr>
            <p:ph type="sldNum" sz="quarter" idx="5"/>
          </p:nvPr>
        </p:nvSpPr>
        <p:spPr/>
        <p:txBody>
          <a:bodyPr/>
          <a:lstStyle/>
          <a:p>
            <a:fld id="{35A14F0C-B497-4A28-997A-E8F49A9BA8E3}" type="slidenum">
              <a:rPr lang="en-US" smtClean="0"/>
              <a:t>11</a:t>
            </a:fld>
            <a:endParaRPr lang="en-US"/>
          </a:p>
        </p:txBody>
      </p:sp>
    </p:spTree>
    <p:extLst>
      <p:ext uri="{BB962C8B-B14F-4D97-AF65-F5344CB8AC3E}">
        <p14:creationId xmlns:p14="http://schemas.microsoft.com/office/powerpoint/2010/main" val="1441814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Upstream part of </a:t>
            </a:r>
            <a:r>
              <a:rPr lang="en-US" dirty="0" err="1"/>
              <a:t>Buckners</a:t>
            </a:r>
            <a:r>
              <a:rPr lang="en-US" dirty="0"/>
              <a:t> Creek had an intermittent flow regime and only had measurable flow on one of the ten visits. Intermittent streams have a minimal aquatic life use and a presumed DO criteria of 2.0 mg/L average and 1.5 mg/L minimum. </a:t>
            </a:r>
          </a:p>
        </p:txBody>
      </p:sp>
      <p:sp>
        <p:nvSpPr>
          <p:cNvPr id="4" name="Slide Number Placeholder 3"/>
          <p:cNvSpPr>
            <a:spLocks noGrp="1"/>
          </p:cNvSpPr>
          <p:nvPr>
            <p:ph type="sldNum" sz="quarter" idx="5"/>
          </p:nvPr>
        </p:nvSpPr>
        <p:spPr/>
        <p:txBody>
          <a:bodyPr/>
          <a:lstStyle/>
          <a:p>
            <a:fld id="{35A14F0C-B497-4A28-997A-E8F49A9BA8E3}" type="slidenum">
              <a:rPr lang="en-US" smtClean="0"/>
              <a:t>12</a:t>
            </a:fld>
            <a:endParaRPr lang="en-US"/>
          </a:p>
        </p:txBody>
      </p:sp>
    </p:spTree>
    <p:extLst>
      <p:ext uri="{BB962C8B-B14F-4D97-AF65-F5344CB8AC3E}">
        <p14:creationId xmlns:p14="http://schemas.microsoft.com/office/powerpoint/2010/main" val="1091095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average results for UAA biological sampling by station. UAA data indicate that this section of the stream can support an intermediate ALU. </a:t>
            </a:r>
          </a:p>
          <a:p>
            <a:endParaRPr lang="en-US" dirty="0"/>
          </a:p>
          <a:p>
            <a:r>
              <a:rPr lang="en-US" dirty="0"/>
              <a:t>We also recommend a dissolved oxygen criteria of 3.0 mg/L average and 2.0 mg/L minimum based off of UAA data. This is also the DO criteria typically presumed for streams with an intermittent with pools flow regime.</a:t>
            </a:r>
          </a:p>
        </p:txBody>
      </p:sp>
      <p:sp>
        <p:nvSpPr>
          <p:cNvPr id="4" name="Slide Number Placeholder 3"/>
          <p:cNvSpPr>
            <a:spLocks noGrp="1"/>
          </p:cNvSpPr>
          <p:nvPr>
            <p:ph type="sldNum" sz="quarter" idx="5"/>
          </p:nvPr>
        </p:nvSpPr>
        <p:spPr/>
        <p:txBody>
          <a:bodyPr/>
          <a:lstStyle/>
          <a:p>
            <a:fld id="{35A14F0C-B497-4A28-997A-E8F49A9BA8E3}" type="slidenum">
              <a:rPr lang="en-US" smtClean="0"/>
              <a:t>13</a:t>
            </a:fld>
            <a:endParaRPr lang="en-US"/>
          </a:p>
        </p:txBody>
      </p:sp>
    </p:spTree>
    <p:extLst>
      <p:ext uri="{BB962C8B-B14F-4D97-AF65-F5344CB8AC3E}">
        <p14:creationId xmlns:p14="http://schemas.microsoft.com/office/powerpoint/2010/main" val="2458347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average results for the UAA biological sampling by station. Although results varied slightly for habitat and </a:t>
            </a:r>
            <a:r>
              <a:rPr lang="en-US" dirty="0" err="1"/>
              <a:t>benthics</a:t>
            </a:r>
            <a:r>
              <a:rPr lang="en-US" dirty="0"/>
              <a:t>, sampling results generally show that this waterbody can support a high ALU. These results support the current high ALU already listed in Appendix D for this part of the stream.</a:t>
            </a:r>
          </a:p>
          <a:p>
            <a:endParaRPr lang="en-US" dirty="0"/>
          </a:p>
          <a:p>
            <a:r>
              <a:rPr lang="en-US" dirty="0"/>
              <a:t>We recommend that the current DO criteria of 5.0 mg/L average and 3.0 mg/L minimum should also be retained based on UAA data. </a:t>
            </a:r>
          </a:p>
        </p:txBody>
      </p:sp>
      <p:sp>
        <p:nvSpPr>
          <p:cNvPr id="4" name="Slide Number Placeholder 3"/>
          <p:cNvSpPr>
            <a:spLocks noGrp="1"/>
          </p:cNvSpPr>
          <p:nvPr>
            <p:ph type="sldNum" sz="quarter" idx="5"/>
          </p:nvPr>
        </p:nvSpPr>
        <p:spPr/>
        <p:txBody>
          <a:bodyPr/>
          <a:lstStyle/>
          <a:p>
            <a:fld id="{35A14F0C-B497-4A28-997A-E8F49A9BA8E3}" type="slidenum">
              <a:rPr lang="en-US" smtClean="0"/>
              <a:t>14</a:t>
            </a:fld>
            <a:endParaRPr lang="en-US"/>
          </a:p>
        </p:txBody>
      </p:sp>
    </p:spTree>
    <p:extLst>
      <p:ext uri="{BB962C8B-B14F-4D97-AF65-F5344CB8AC3E}">
        <p14:creationId xmlns:p14="http://schemas.microsoft.com/office/powerpoint/2010/main" val="1423542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a summary of our recommendations for </a:t>
            </a:r>
            <a:r>
              <a:rPr lang="en-US" dirty="0" err="1"/>
              <a:t>Buckners</a:t>
            </a:r>
            <a:r>
              <a:rPr lang="en-US" dirty="0"/>
              <a:t> Creek. The upstream section will not be added to Appendix D of the water quality standards since it is an intermittent stream. We would add the middle section into Appendix D. The downstream section is already listed in Appendix D with the recommended ALU and DO criteria, but we would reduce the section boundary slightly to Buckner Creek’s confluence </a:t>
            </a:r>
            <a:r>
              <a:rPr lang="en-US"/>
              <a:t>with Pin </a:t>
            </a:r>
            <a:r>
              <a:rPr lang="en-US" dirty="0"/>
              <a:t>Oak Creek.</a:t>
            </a:r>
          </a:p>
        </p:txBody>
      </p:sp>
      <p:sp>
        <p:nvSpPr>
          <p:cNvPr id="4" name="Slide Number Placeholder 3"/>
          <p:cNvSpPr>
            <a:spLocks noGrp="1"/>
          </p:cNvSpPr>
          <p:nvPr>
            <p:ph type="sldNum" sz="quarter" idx="5"/>
          </p:nvPr>
        </p:nvSpPr>
        <p:spPr/>
        <p:txBody>
          <a:bodyPr/>
          <a:lstStyle/>
          <a:p>
            <a:fld id="{35A14F0C-B497-4A28-997A-E8F49A9BA8E3}" type="slidenum">
              <a:rPr lang="en-US" smtClean="0"/>
              <a:t>15</a:t>
            </a:fld>
            <a:endParaRPr lang="en-US"/>
          </a:p>
        </p:txBody>
      </p:sp>
    </p:spTree>
    <p:extLst>
      <p:ext uri="{BB962C8B-B14F-4D97-AF65-F5344CB8AC3E}">
        <p14:creationId xmlns:p14="http://schemas.microsoft.com/office/powerpoint/2010/main" val="75018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contact information for the site-specific coordinator.</a:t>
            </a:r>
          </a:p>
        </p:txBody>
      </p:sp>
      <p:sp>
        <p:nvSpPr>
          <p:cNvPr id="4" name="Slide Number Placeholder 3"/>
          <p:cNvSpPr>
            <a:spLocks noGrp="1"/>
          </p:cNvSpPr>
          <p:nvPr>
            <p:ph type="sldNum" sz="quarter" idx="5"/>
          </p:nvPr>
        </p:nvSpPr>
        <p:spPr/>
        <p:txBody>
          <a:bodyPr/>
          <a:lstStyle/>
          <a:p>
            <a:fld id="{35A14F0C-B497-4A28-997A-E8F49A9BA8E3}" type="slidenum">
              <a:rPr lang="en-US" smtClean="0"/>
              <a:t>16</a:t>
            </a:fld>
            <a:endParaRPr lang="en-US"/>
          </a:p>
        </p:txBody>
      </p:sp>
    </p:spTree>
    <p:extLst>
      <p:ext uri="{BB962C8B-B14F-4D97-AF65-F5344CB8AC3E}">
        <p14:creationId xmlns:p14="http://schemas.microsoft.com/office/powerpoint/2010/main" val="2126816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for display during questions</a:t>
            </a:r>
          </a:p>
        </p:txBody>
      </p:sp>
      <p:sp>
        <p:nvSpPr>
          <p:cNvPr id="4" name="Slide Number Placeholder 3"/>
          <p:cNvSpPr>
            <a:spLocks noGrp="1"/>
          </p:cNvSpPr>
          <p:nvPr>
            <p:ph type="sldNum" sz="quarter" idx="5"/>
          </p:nvPr>
        </p:nvSpPr>
        <p:spPr/>
        <p:txBody>
          <a:bodyPr/>
          <a:lstStyle/>
          <a:p>
            <a:fld id="{35A14F0C-B497-4A28-997A-E8F49A9BA8E3}" type="slidenum">
              <a:rPr lang="en-US" smtClean="0"/>
              <a:t>17</a:t>
            </a:fld>
            <a:endParaRPr lang="en-US"/>
          </a:p>
        </p:txBody>
      </p:sp>
    </p:spTree>
    <p:extLst>
      <p:ext uri="{BB962C8B-B14F-4D97-AF65-F5344CB8AC3E}">
        <p14:creationId xmlns:p14="http://schemas.microsoft.com/office/powerpoint/2010/main" val="3728844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presentation will cover one recommended change for Appendix A and one recommended change for Appendix D in the water quality standards.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Appendix A contains designated uses and supporting numerical criteria for the state’s classified segments. Appendix D contains site-specific aquatic life uses and associated dissolved oxygen criteria for unclassified streams.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will recommend additional Appendix D changes that are not discussed in this presentation. They will be covered in the next work group meeting in May.</a:t>
            </a:r>
          </a:p>
          <a:p>
            <a:endParaRPr lang="en-US" dirty="0"/>
          </a:p>
        </p:txBody>
      </p:sp>
      <p:sp>
        <p:nvSpPr>
          <p:cNvPr id="4" name="Slide Number Placeholder 3"/>
          <p:cNvSpPr>
            <a:spLocks noGrp="1"/>
          </p:cNvSpPr>
          <p:nvPr>
            <p:ph type="sldNum" sz="quarter" idx="5"/>
          </p:nvPr>
        </p:nvSpPr>
        <p:spPr/>
        <p:txBody>
          <a:bodyPr/>
          <a:lstStyle/>
          <a:p>
            <a:fld id="{35A14F0C-B497-4A28-997A-E8F49A9BA8E3}" type="slidenum">
              <a:rPr lang="en-US" smtClean="0"/>
              <a:t>2</a:t>
            </a:fld>
            <a:endParaRPr lang="en-US"/>
          </a:p>
        </p:txBody>
      </p:sp>
    </p:spTree>
    <p:extLst>
      <p:ext uri="{BB962C8B-B14F-4D97-AF65-F5344CB8AC3E}">
        <p14:creationId xmlns:p14="http://schemas.microsoft.com/office/powerpoint/2010/main" val="515316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Appendix A lists site-specific uses and criteria for classified segments.</a:t>
            </a:r>
          </a:p>
          <a:p>
            <a:endParaRPr lang="en-US" dirty="0"/>
          </a:p>
          <a:p>
            <a:r>
              <a:rPr lang="en-US" dirty="0"/>
              <a:t>Brushy Creek currently has a designated use for public water supply (PWS) throughout the segment. We recommend removing this use downstream of the Edwards Aquifer zones. This is not an existing use downstream of the aquifer regions. We additionally consulted the Water Supply Division to ensure that that this recommended change would not negatively impact public drinking water supplies. </a:t>
            </a:r>
          </a:p>
          <a:p>
            <a:endParaRPr lang="en-US" dirty="0"/>
          </a:p>
          <a:p>
            <a:r>
              <a:rPr lang="en-US" dirty="0"/>
              <a:t>We are not recommending any use changes within the Edwards Aquifer zones. We will still retain the PWS use on Brushy Creek within all portions of the Edwards Aquifer. This also does not affect the aquifer protection use designation on Brushy Creek.</a:t>
            </a:r>
          </a:p>
        </p:txBody>
      </p:sp>
      <p:sp>
        <p:nvSpPr>
          <p:cNvPr id="4" name="Slide Number Placeholder 3"/>
          <p:cNvSpPr>
            <a:spLocks noGrp="1"/>
          </p:cNvSpPr>
          <p:nvPr>
            <p:ph type="sldNum" sz="quarter" idx="5"/>
          </p:nvPr>
        </p:nvSpPr>
        <p:spPr/>
        <p:txBody>
          <a:bodyPr/>
          <a:lstStyle/>
          <a:p>
            <a:fld id="{35A14F0C-B497-4A28-997A-E8F49A9BA8E3}" type="slidenum">
              <a:rPr lang="en-US" smtClean="0"/>
              <a:t>3</a:t>
            </a:fld>
            <a:endParaRPr lang="en-US"/>
          </a:p>
        </p:txBody>
      </p:sp>
    </p:spTree>
    <p:extLst>
      <p:ext uri="{BB962C8B-B14F-4D97-AF65-F5344CB8AC3E}">
        <p14:creationId xmlns:p14="http://schemas.microsoft.com/office/powerpoint/2010/main" val="2415186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map of the entire segment of Brushy Creek. The shaded yellow and purple regions to the left show the Edwards Aquifer zones. Any part of Brushy Creek that is within those zones will retain the PWS designated uses. The Edwards Aquifer is a sensitive area, and there are nearby public water supply wells (blue circles). </a:t>
            </a:r>
          </a:p>
          <a:p>
            <a:endParaRPr lang="en-US" dirty="0"/>
          </a:p>
          <a:p>
            <a:r>
              <a:rPr lang="en-US" dirty="0"/>
              <a:t>We are recommending removal of the PWS use downstream (to the right) of the most downstream edge of the aquifer recharge zone (shown in purple). There are no public water supply surface intakes or PWS groundwater wells nearby the stream in this section.</a:t>
            </a:r>
          </a:p>
          <a:p>
            <a:endParaRPr lang="en-US" dirty="0"/>
          </a:p>
        </p:txBody>
      </p:sp>
      <p:sp>
        <p:nvSpPr>
          <p:cNvPr id="4" name="Slide Number Placeholder 3"/>
          <p:cNvSpPr>
            <a:spLocks noGrp="1"/>
          </p:cNvSpPr>
          <p:nvPr>
            <p:ph type="sldNum" sz="quarter" idx="5"/>
          </p:nvPr>
        </p:nvSpPr>
        <p:spPr/>
        <p:txBody>
          <a:bodyPr/>
          <a:lstStyle/>
          <a:p>
            <a:fld id="{35A14F0C-B497-4A28-997A-E8F49A9BA8E3}" type="slidenum">
              <a:rPr lang="en-US" smtClean="0"/>
              <a:t>4</a:t>
            </a:fld>
            <a:endParaRPr lang="en-US"/>
          </a:p>
        </p:txBody>
      </p:sp>
    </p:spTree>
    <p:extLst>
      <p:ext uri="{BB962C8B-B14F-4D97-AF65-F5344CB8AC3E}">
        <p14:creationId xmlns:p14="http://schemas.microsoft.com/office/powerpoint/2010/main" val="2668301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covering one recommended change in Appendix D in this workgroup meeting. Appendix D of the water quality standards contains site-specific uses and criteria for unclassified waterbodies. Recommended changes are based on data from a use-attainability analysis (UAA).</a:t>
            </a:r>
          </a:p>
        </p:txBody>
      </p:sp>
      <p:sp>
        <p:nvSpPr>
          <p:cNvPr id="4" name="Slide Number Placeholder 3"/>
          <p:cNvSpPr>
            <a:spLocks noGrp="1"/>
          </p:cNvSpPr>
          <p:nvPr>
            <p:ph type="sldNum" sz="quarter" idx="5"/>
          </p:nvPr>
        </p:nvSpPr>
        <p:spPr/>
        <p:txBody>
          <a:bodyPr/>
          <a:lstStyle/>
          <a:p>
            <a:fld id="{35A14F0C-B497-4A28-997A-E8F49A9BA8E3}" type="slidenum">
              <a:rPr lang="en-US" smtClean="0"/>
              <a:t>5</a:t>
            </a:fld>
            <a:endParaRPr lang="en-US"/>
          </a:p>
        </p:txBody>
      </p:sp>
    </p:spTree>
    <p:extLst>
      <p:ext uri="{BB962C8B-B14F-4D97-AF65-F5344CB8AC3E}">
        <p14:creationId xmlns:p14="http://schemas.microsoft.com/office/powerpoint/2010/main" val="3369425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Clr>
                <a:schemeClr val="accent3"/>
              </a:buClr>
              <a:buSzPct val="150000"/>
            </a:pPr>
            <a:r>
              <a:rPr lang="en-US" dirty="0"/>
              <a:t>A use-attainability analysis (usually called a UAA), is an assessment of the physical, chemical, biological, and economic factors affecting the attainment of a water body. A UAA answers questions about which designated uses and what level of designated uses are attainable. </a:t>
            </a:r>
            <a:r>
              <a:rPr lang="en-US" sz="1200" kern="1200" dirty="0">
                <a:solidFill>
                  <a:schemeClr val="tx1"/>
                </a:solidFill>
                <a:latin typeface="+mn-lt"/>
                <a:ea typeface="+mn-ea"/>
                <a:cs typeface="+mn-cs"/>
              </a:rPr>
              <a:t>These analyses provide the data necessary to either support a use change or confirm that current designated uses for a waterbody are appropriate.</a:t>
            </a:r>
          </a:p>
        </p:txBody>
      </p:sp>
      <p:sp>
        <p:nvSpPr>
          <p:cNvPr id="4" name="Slide Number Placeholder 3"/>
          <p:cNvSpPr>
            <a:spLocks noGrp="1"/>
          </p:cNvSpPr>
          <p:nvPr>
            <p:ph type="sldNum" sz="quarter" idx="5"/>
          </p:nvPr>
        </p:nvSpPr>
        <p:spPr/>
        <p:txBody>
          <a:bodyPr/>
          <a:lstStyle/>
          <a:p>
            <a:fld id="{35A14F0C-B497-4A28-997A-E8F49A9BA8E3}" type="slidenum">
              <a:rPr lang="en-US" smtClean="0"/>
              <a:t>6</a:t>
            </a:fld>
            <a:endParaRPr lang="en-US"/>
          </a:p>
        </p:txBody>
      </p:sp>
    </p:spTree>
    <p:extLst>
      <p:ext uri="{BB962C8B-B14F-4D97-AF65-F5344CB8AC3E}">
        <p14:creationId xmlns:p14="http://schemas.microsoft.com/office/powerpoint/2010/main" val="4160079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UAA is typically used when initial data indicates that a water body’s current designated or presumed use may not be attainable. For example, a UAA may be a good choice for a stream listed as impaired under the 303(d) list in the Integrated Report if existing information suggest that standards do not match attainable conditions.</a:t>
            </a:r>
          </a:p>
        </p:txBody>
      </p:sp>
      <p:sp>
        <p:nvSpPr>
          <p:cNvPr id="4" name="Slide Number Placeholder 3"/>
          <p:cNvSpPr>
            <a:spLocks noGrp="1"/>
          </p:cNvSpPr>
          <p:nvPr>
            <p:ph type="sldNum" sz="quarter" idx="5"/>
          </p:nvPr>
        </p:nvSpPr>
        <p:spPr/>
        <p:txBody>
          <a:bodyPr/>
          <a:lstStyle/>
          <a:p>
            <a:fld id="{35A14F0C-B497-4A28-997A-E8F49A9BA8E3}" type="slidenum">
              <a:rPr lang="en-US" smtClean="0"/>
              <a:t>7</a:t>
            </a:fld>
            <a:endParaRPr lang="en-US"/>
          </a:p>
        </p:txBody>
      </p:sp>
    </p:spTree>
    <p:extLst>
      <p:ext uri="{BB962C8B-B14F-4D97-AF65-F5344CB8AC3E}">
        <p14:creationId xmlns:p14="http://schemas.microsoft.com/office/powerpoint/2010/main" val="3439870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Waterbodies are broken down into Assessment Units (or AUs) for monitoring and assessment purposes.</a:t>
            </a:r>
          </a:p>
          <a:p>
            <a:endParaRPr lang="en-US" dirty="0"/>
          </a:p>
          <a:p>
            <a:r>
              <a:rPr lang="en-US" dirty="0"/>
              <a:t>AU_01 (downstream section) is listed on the 303(d) list of the Integrated Report as impaired for low DO. </a:t>
            </a:r>
          </a:p>
          <a:p>
            <a:endParaRPr lang="en-US" dirty="0"/>
          </a:p>
          <a:p>
            <a:r>
              <a:rPr lang="en-US" dirty="0"/>
              <a:t>A UAA was conducted between 2018 and 2019 by LCRA at sites in both AUs to assess the suitability of current standards.</a:t>
            </a:r>
          </a:p>
        </p:txBody>
      </p:sp>
      <p:sp>
        <p:nvSpPr>
          <p:cNvPr id="4" name="Slide Number Placeholder 3"/>
          <p:cNvSpPr>
            <a:spLocks noGrp="1"/>
          </p:cNvSpPr>
          <p:nvPr>
            <p:ph type="sldNum" sz="quarter" idx="5"/>
          </p:nvPr>
        </p:nvSpPr>
        <p:spPr/>
        <p:txBody>
          <a:bodyPr/>
          <a:lstStyle/>
          <a:p>
            <a:fld id="{35A14F0C-B497-4A28-997A-E8F49A9BA8E3}" type="slidenum">
              <a:rPr lang="en-US" smtClean="0"/>
              <a:t>8</a:t>
            </a:fld>
            <a:endParaRPr lang="en-US"/>
          </a:p>
        </p:txBody>
      </p:sp>
    </p:spTree>
    <p:extLst>
      <p:ext uri="{BB962C8B-B14F-4D97-AF65-F5344CB8AC3E}">
        <p14:creationId xmlns:p14="http://schemas.microsoft.com/office/powerpoint/2010/main" val="1616346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how this waterbody is currently assessed.</a:t>
            </a:r>
          </a:p>
          <a:p>
            <a:endParaRPr lang="en-US" dirty="0"/>
          </a:p>
          <a:p>
            <a:r>
              <a:rPr lang="en-US" dirty="0"/>
              <a:t>AU_01 (downstream section of this stream) is currently included in Appendix D. The original Appendix D listing was based on an aquatic resource characterization performed by LCRA on one site in AU_01 during mid to late 1990’s. This is also the section listed on the 303(d) list of the Integrated Report as impaired for low DO. </a:t>
            </a:r>
          </a:p>
          <a:p>
            <a:endParaRPr lang="en-US" dirty="0"/>
          </a:p>
          <a:p>
            <a:r>
              <a:rPr lang="en-US" dirty="0"/>
              <a:t>Both sections currently have a designated high Aquatic Life Use (or ALU).</a:t>
            </a:r>
          </a:p>
          <a:p>
            <a:endParaRPr lang="en-US" dirty="0"/>
          </a:p>
        </p:txBody>
      </p:sp>
      <p:sp>
        <p:nvSpPr>
          <p:cNvPr id="4" name="Slide Number Placeholder 3"/>
          <p:cNvSpPr>
            <a:spLocks noGrp="1"/>
          </p:cNvSpPr>
          <p:nvPr>
            <p:ph type="sldNum" sz="quarter" idx="5"/>
          </p:nvPr>
        </p:nvSpPr>
        <p:spPr/>
        <p:txBody>
          <a:bodyPr/>
          <a:lstStyle/>
          <a:p>
            <a:fld id="{35A14F0C-B497-4A28-997A-E8F49A9BA8E3}" type="slidenum">
              <a:rPr lang="en-US" smtClean="0"/>
              <a:t>9</a:t>
            </a:fld>
            <a:endParaRPr lang="en-US"/>
          </a:p>
        </p:txBody>
      </p:sp>
    </p:spTree>
    <p:extLst>
      <p:ext uri="{BB962C8B-B14F-4D97-AF65-F5344CB8AC3E}">
        <p14:creationId xmlns:p14="http://schemas.microsoft.com/office/powerpoint/2010/main" val="622667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784EE8-D4F5-4C17-AC52-8279B5D72F3A}"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DAF21-33CA-48AF-944D-0343EDED99CD}"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714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784EE8-D4F5-4C17-AC52-8279B5D72F3A}"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DAF21-33CA-48AF-944D-0343EDED99CD}" type="slidenum">
              <a:rPr lang="en-US" smtClean="0"/>
              <a:t>‹#›</a:t>
            </a:fld>
            <a:endParaRPr lang="en-US"/>
          </a:p>
        </p:txBody>
      </p:sp>
    </p:spTree>
    <p:extLst>
      <p:ext uri="{BB962C8B-B14F-4D97-AF65-F5344CB8AC3E}">
        <p14:creationId xmlns:p14="http://schemas.microsoft.com/office/powerpoint/2010/main" val="941687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784EE8-D4F5-4C17-AC52-8279B5D72F3A}"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DAF21-33CA-48AF-944D-0343EDED99CD}" type="slidenum">
              <a:rPr lang="en-US" smtClean="0"/>
              <a:t>‹#›</a:t>
            </a:fld>
            <a:endParaRPr lang="en-US"/>
          </a:p>
        </p:txBody>
      </p:sp>
    </p:spTree>
    <p:extLst>
      <p:ext uri="{BB962C8B-B14F-4D97-AF65-F5344CB8AC3E}">
        <p14:creationId xmlns:p14="http://schemas.microsoft.com/office/powerpoint/2010/main" val="3457069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784EE8-D4F5-4C17-AC52-8279B5D72F3A}"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DAF21-33CA-48AF-944D-0343EDED99CD}" type="slidenum">
              <a:rPr lang="en-US" smtClean="0"/>
              <a:t>‹#›</a:t>
            </a:fld>
            <a:endParaRPr lang="en-US"/>
          </a:p>
        </p:txBody>
      </p:sp>
    </p:spTree>
    <p:extLst>
      <p:ext uri="{BB962C8B-B14F-4D97-AF65-F5344CB8AC3E}">
        <p14:creationId xmlns:p14="http://schemas.microsoft.com/office/powerpoint/2010/main" val="1893009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784EE8-D4F5-4C17-AC52-8279B5D72F3A}"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DAF21-33CA-48AF-944D-0343EDED99CD}"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079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784EE8-D4F5-4C17-AC52-8279B5D72F3A}" type="datetimeFigureOut">
              <a:rPr lang="en-US" smtClean="0"/>
              <a:t>3/9/2020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ADAF21-33CA-48AF-944D-0343EDED99CD}" type="slidenum">
              <a:rPr lang="en-US" smtClean="0"/>
              <a:t>‹#›</a:t>
            </a:fld>
            <a:endParaRPr lang="en-US"/>
          </a:p>
        </p:txBody>
      </p:sp>
    </p:spTree>
    <p:extLst>
      <p:ext uri="{BB962C8B-B14F-4D97-AF65-F5344CB8AC3E}">
        <p14:creationId xmlns:p14="http://schemas.microsoft.com/office/powerpoint/2010/main" val="2617675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784EE8-D4F5-4C17-AC52-8279B5D72F3A}" type="datetimeFigureOut">
              <a:rPr lang="en-US" smtClean="0"/>
              <a:t>3/9/2020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ADAF21-33CA-48AF-944D-0343EDED99CD}" type="slidenum">
              <a:rPr lang="en-US" smtClean="0"/>
              <a:t>‹#›</a:t>
            </a:fld>
            <a:endParaRPr lang="en-US"/>
          </a:p>
        </p:txBody>
      </p:sp>
    </p:spTree>
    <p:extLst>
      <p:ext uri="{BB962C8B-B14F-4D97-AF65-F5344CB8AC3E}">
        <p14:creationId xmlns:p14="http://schemas.microsoft.com/office/powerpoint/2010/main" val="502653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784EE8-D4F5-4C17-AC52-8279B5D72F3A}" type="datetimeFigureOut">
              <a:rPr lang="en-US" smtClean="0"/>
              <a:t>3/9/2020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ADAF21-33CA-48AF-944D-0343EDED99CD}" type="slidenum">
              <a:rPr lang="en-US" smtClean="0"/>
              <a:t>‹#›</a:t>
            </a:fld>
            <a:endParaRPr lang="en-US"/>
          </a:p>
        </p:txBody>
      </p:sp>
    </p:spTree>
    <p:extLst>
      <p:ext uri="{BB962C8B-B14F-4D97-AF65-F5344CB8AC3E}">
        <p14:creationId xmlns:p14="http://schemas.microsoft.com/office/powerpoint/2010/main" val="171727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F784EE8-D4F5-4C17-AC52-8279B5D72F3A}" type="datetimeFigureOut">
              <a:rPr lang="en-US" smtClean="0"/>
              <a:t>3/9/2020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BADAF21-33CA-48AF-944D-0343EDED99CD}" type="slidenum">
              <a:rPr lang="en-US" smtClean="0"/>
              <a:t>‹#›</a:t>
            </a:fld>
            <a:endParaRPr lang="en-US"/>
          </a:p>
        </p:txBody>
      </p:sp>
    </p:spTree>
    <p:extLst>
      <p:ext uri="{BB962C8B-B14F-4D97-AF65-F5344CB8AC3E}">
        <p14:creationId xmlns:p14="http://schemas.microsoft.com/office/powerpoint/2010/main" val="3700739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F784EE8-D4F5-4C17-AC52-8279B5D72F3A}" type="datetimeFigureOut">
              <a:rPr lang="en-US" smtClean="0"/>
              <a:t>3/9/2020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BADAF21-33CA-48AF-944D-0343EDED99CD}" type="slidenum">
              <a:rPr lang="en-US" smtClean="0"/>
              <a:t>‹#›</a:t>
            </a:fld>
            <a:endParaRPr lang="en-US"/>
          </a:p>
        </p:txBody>
      </p:sp>
    </p:spTree>
    <p:extLst>
      <p:ext uri="{BB962C8B-B14F-4D97-AF65-F5344CB8AC3E}">
        <p14:creationId xmlns:p14="http://schemas.microsoft.com/office/powerpoint/2010/main" val="3678418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784EE8-D4F5-4C17-AC52-8279B5D72F3A}" type="datetimeFigureOut">
              <a:rPr lang="en-US" smtClean="0"/>
              <a:t>3/9/2020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ADAF21-33CA-48AF-944D-0343EDED99CD}" type="slidenum">
              <a:rPr lang="en-US" smtClean="0"/>
              <a:t>‹#›</a:t>
            </a:fld>
            <a:endParaRPr lang="en-US"/>
          </a:p>
        </p:txBody>
      </p:sp>
    </p:spTree>
    <p:extLst>
      <p:ext uri="{BB962C8B-B14F-4D97-AF65-F5344CB8AC3E}">
        <p14:creationId xmlns:p14="http://schemas.microsoft.com/office/powerpoint/2010/main" val="1785905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F784EE8-D4F5-4C17-AC52-8279B5D72F3A}" type="datetimeFigureOut">
              <a:rPr lang="en-US" smtClean="0"/>
              <a:t>3/9/2020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BADAF21-33CA-48AF-944D-0343EDED99CD}"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4271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A0C805EA-B4FE-405A-8B49-799BBD51D97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786" r="14622"/>
          <a:stretch/>
        </p:blipFill>
        <p:spPr>
          <a:xfrm>
            <a:off x="4639733" y="10"/>
            <a:ext cx="7552266" cy="6857990"/>
          </a:xfrm>
          <a:prstGeom prst="rect">
            <a:avLst/>
          </a:prstGeom>
        </p:spPr>
      </p:pic>
      <p:sp>
        <p:nvSpPr>
          <p:cNvPr id="14" name="Rectangle 13">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descr="Presentation title: Site-specific criteria changes">
            <a:extLst>
              <a:ext uri="{FF2B5EF4-FFF2-40B4-BE49-F238E27FC236}">
                <a16:creationId xmlns:a16="http://schemas.microsoft.com/office/drawing/2014/main" id="{C9F1EB93-B5AA-4773-A51C-4DB6D35F8D67}"/>
              </a:ext>
            </a:extLst>
          </p:cNvPr>
          <p:cNvSpPr>
            <a:spLocks noGrp="1"/>
          </p:cNvSpPr>
          <p:nvPr>
            <p:ph type="ctrTitle"/>
          </p:nvPr>
        </p:nvSpPr>
        <p:spPr>
          <a:xfrm>
            <a:off x="457200" y="640080"/>
            <a:ext cx="3659246" cy="2926080"/>
          </a:xfrm>
        </p:spPr>
        <p:txBody>
          <a:bodyPr>
            <a:normAutofit/>
          </a:bodyPr>
          <a:lstStyle/>
          <a:p>
            <a:r>
              <a:rPr lang="en-US" sz="4400" dirty="0">
                <a:solidFill>
                  <a:srgbClr val="FFFFFF"/>
                </a:solidFill>
              </a:rPr>
              <a:t>Site-Specific Criteria Changes</a:t>
            </a:r>
          </a:p>
        </p:txBody>
      </p:sp>
      <p:sp>
        <p:nvSpPr>
          <p:cNvPr id="3" name="Subtitle 2" descr="Includes name of presenter and TCEQ group">
            <a:extLst>
              <a:ext uri="{FF2B5EF4-FFF2-40B4-BE49-F238E27FC236}">
                <a16:creationId xmlns:a16="http://schemas.microsoft.com/office/drawing/2014/main" id="{E027545E-8510-4B39-BC9B-2EF0602C724D}"/>
              </a:ext>
            </a:extLst>
          </p:cNvPr>
          <p:cNvSpPr>
            <a:spLocks noGrp="1"/>
          </p:cNvSpPr>
          <p:nvPr>
            <p:ph type="subTitle" idx="1"/>
          </p:nvPr>
        </p:nvSpPr>
        <p:spPr>
          <a:xfrm>
            <a:off x="457200" y="3578087"/>
            <a:ext cx="3659246" cy="1554480"/>
          </a:xfrm>
        </p:spPr>
        <p:txBody>
          <a:bodyPr>
            <a:normAutofit/>
          </a:bodyPr>
          <a:lstStyle/>
          <a:p>
            <a:r>
              <a:rPr lang="en-US" sz="1500" dirty="0">
                <a:solidFill>
                  <a:srgbClr val="FFFFFF"/>
                </a:solidFill>
              </a:rPr>
              <a:t>Elizabeth Malloy</a:t>
            </a:r>
          </a:p>
          <a:p>
            <a:r>
              <a:rPr lang="en-US" sz="1500" dirty="0">
                <a:solidFill>
                  <a:srgbClr val="FFFFFF"/>
                </a:solidFill>
              </a:rPr>
              <a:t>Water Quality Standards</a:t>
            </a:r>
          </a:p>
          <a:p>
            <a:r>
              <a:rPr lang="en-US" sz="1500" dirty="0" err="1">
                <a:solidFill>
                  <a:srgbClr val="FFFFFF"/>
                </a:solidFill>
              </a:rPr>
              <a:t>SiTe-Specific</a:t>
            </a:r>
            <a:r>
              <a:rPr lang="en-US" sz="1500" dirty="0">
                <a:solidFill>
                  <a:srgbClr val="FFFFFF"/>
                </a:solidFill>
              </a:rPr>
              <a:t> coordinator</a:t>
            </a:r>
          </a:p>
        </p:txBody>
      </p:sp>
    </p:spTree>
    <p:extLst>
      <p:ext uri="{BB962C8B-B14F-4D97-AF65-F5344CB8AC3E}">
        <p14:creationId xmlns:p14="http://schemas.microsoft.com/office/powerpoint/2010/main" val="1618379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uckners Creek UAA">
            <a:extLst>
              <a:ext uri="{FF2B5EF4-FFF2-40B4-BE49-F238E27FC236}">
                <a16:creationId xmlns:a16="http://schemas.microsoft.com/office/drawing/2014/main" id="{022AD087-1941-4E0E-8907-05238922CD8C}"/>
              </a:ext>
            </a:extLst>
          </p:cNvPr>
          <p:cNvSpPr>
            <a:spLocks noGrp="1"/>
          </p:cNvSpPr>
          <p:nvPr>
            <p:ph type="title"/>
          </p:nvPr>
        </p:nvSpPr>
        <p:spPr>
          <a:xfrm>
            <a:off x="1097280" y="286603"/>
            <a:ext cx="10058400" cy="1450757"/>
          </a:xfrm>
        </p:spPr>
        <p:txBody>
          <a:bodyPr/>
          <a:lstStyle/>
          <a:p>
            <a:r>
              <a:rPr lang="en-US" dirty="0" err="1"/>
              <a:t>Buckners</a:t>
            </a:r>
            <a:r>
              <a:rPr lang="en-US" dirty="0"/>
              <a:t> Creek</a:t>
            </a:r>
          </a:p>
        </p:txBody>
      </p:sp>
      <p:sp>
        <p:nvSpPr>
          <p:cNvPr id="3" name="Content Placeholder 2" descr="Buckners Creek watershed is largely rural. There are no dischargers into this watershed.">
            <a:extLst>
              <a:ext uri="{FF2B5EF4-FFF2-40B4-BE49-F238E27FC236}">
                <a16:creationId xmlns:a16="http://schemas.microsoft.com/office/drawing/2014/main" id="{EDC2AD29-4E24-4F8B-9E81-FBE162E17D3F}"/>
              </a:ext>
            </a:extLst>
          </p:cNvPr>
          <p:cNvSpPr>
            <a:spLocks noGrp="1"/>
          </p:cNvSpPr>
          <p:nvPr>
            <p:ph idx="1"/>
          </p:nvPr>
        </p:nvSpPr>
        <p:spPr>
          <a:xfrm>
            <a:off x="629215" y="1902005"/>
            <a:ext cx="5044471" cy="4023360"/>
          </a:xfrm>
        </p:spPr>
        <p:txBody>
          <a:bodyPr>
            <a:normAutofit/>
          </a:bodyPr>
          <a:lstStyle/>
          <a:p>
            <a:pPr marL="338138" indent="-338138">
              <a:buFont typeface="Calibri" panose="020F0502020204030204" pitchFamily="34" charset="0"/>
              <a:buChar char="•"/>
            </a:pPr>
            <a:endParaRPr lang="en-US" sz="400" dirty="0"/>
          </a:p>
          <a:p>
            <a:pPr marL="338138" indent="-338138">
              <a:buFont typeface="Calibri" panose="020F0502020204030204" pitchFamily="34" charset="0"/>
              <a:buChar char="•"/>
            </a:pPr>
            <a:r>
              <a:rPr lang="en-US" sz="2400" dirty="0"/>
              <a:t>Sites sampled 10 times for 24-hour DO. Three visits also included biological sampling.</a:t>
            </a:r>
          </a:p>
          <a:p>
            <a:pPr marL="338138" indent="-338138">
              <a:buFont typeface="Calibri" panose="020F0502020204030204" pitchFamily="34" charset="0"/>
              <a:buChar char="•"/>
            </a:pPr>
            <a:r>
              <a:rPr lang="en-US" sz="2400" dirty="0"/>
              <a:t>No permitted dischargers</a:t>
            </a:r>
          </a:p>
          <a:p>
            <a:pPr marL="338138" indent="-338138">
              <a:buFont typeface="Calibri" panose="020F0502020204030204" pitchFamily="34" charset="0"/>
              <a:buChar char="•"/>
            </a:pPr>
            <a:r>
              <a:rPr lang="en-US" sz="2400" dirty="0"/>
              <a:t>Land-use within watershed is largely rural with little development</a:t>
            </a:r>
          </a:p>
          <a:p>
            <a:pPr>
              <a:buFont typeface="Arial" panose="020B0604020202020204" pitchFamily="34" charset="0"/>
              <a:buChar char="•"/>
            </a:pPr>
            <a:endParaRPr lang="en-US" sz="2400" dirty="0"/>
          </a:p>
          <a:p>
            <a:pPr>
              <a:buFont typeface="Arial" panose="020B0604020202020204" pitchFamily="34" charset="0"/>
              <a:buChar char="•"/>
            </a:pPr>
            <a:endParaRPr lang="en-US" sz="2400" dirty="0"/>
          </a:p>
        </p:txBody>
      </p:sp>
      <p:grpSp>
        <p:nvGrpSpPr>
          <p:cNvPr id="6" name="Group 5" descr="Map of land use in Buckners Creek watershed. The map shows that there is very little development within the watershed, as it's mostly hay/pasture with some forested area.">
            <a:extLst>
              <a:ext uri="{FF2B5EF4-FFF2-40B4-BE49-F238E27FC236}">
                <a16:creationId xmlns:a16="http://schemas.microsoft.com/office/drawing/2014/main" id="{9C5C8448-554B-49EF-B2B4-27A591EEFDB2}"/>
              </a:ext>
            </a:extLst>
          </p:cNvPr>
          <p:cNvGrpSpPr/>
          <p:nvPr/>
        </p:nvGrpSpPr>
        <p:grpSpPr>
          <a:xfrm>
            <a:off x="5950227" y="286603"/>
            <a:ext cx="5612557" cy="6124257"/>
            <a:chOff x="5950227" y="286603"/>
            <a:chExt cx="5612557" cy="6124257"/>
          </a:xfrm>
        </p:grpSpPr>
        <p:pic>
          <p:nvPicPr>
            <p:cNvPr id="4" name="Picture 3" descr="Land use within Buckners Creek watershed is largely pasture with hay with components of forest and scrub/shrub.">
              <a:extLst>
                <a:ext uri="{FF2B5EF4-FFF2-40B4-BE49-F238E27FC236}">
                  <a16:creationId xmlns:a16="http://schemas.microsoft.com/office/drawing/2014/main" id="{2849599E-3711-47F3-9C63-AA29A864B4A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950227" y="286603"/>
              <a:ext cx="5612557" cy="6124257"/>
            </a:xfrm>
            <a:prstGeom prst="rect">
              <a:avLst/>
            </a:prstGeom>
          </p:spPr>
        </p:pic>
        <p:sp>
          <p:nvSpPr>
            <p:cNvPr id="5" name="TextBox 4" descr="Map disclaimer: map is intended for illustrative purposes only.">
              <a:extLst>
                <a:ext uri="{FF2B5EF4-FFF2-40B4-BE49-F238E27FC236}">
                  <a16:creationId xmlns:a16="http://schemas.microsoft.com/office/drawing/2014/main" id="{5015AB8B-2853-4937-AAD4-78613DC4A635}"/>
                </a:ext>
              </a:extLst>
            </p:cNvPr>
            <p:cNvSpPr txBox="1"/>
            <p:nvPr/>
          </p:nvSpPr>
          <p:spPr>
            <a:xfrm>
              <a:off x="6046930" y="5016598"/>
              <a:ext cx="2709575" cy="1323439"/>
            </a:xfrm>
            <a:prstGeom prst="rect">
              <a:avLst/>
            </a:prstGeom>
            <a:solidFill>
              <a:schemeClr val="bg1"/>
            </a:solidFill>
          </p:spPr>
          <p:txBody>
            <a:bodyPr wrap="square" rtlCol="0">
              <a:spAutoFit/>
            </a:bodyPr>
            <a:lstStyle/>
            <a:p>
              <a:r>
                <a:rPr lang="en-US" sz="1000" dirty="0"/>
                <a:t>This map was originally generated by the Lower Colorado River Authority and was included in the final report to the Texas Commission of Environmental Quality. This map was not generated by a licensed surveyor and is intended for illustrative purposes only. No claims are made to the accuracy or completeness of the data or to its suitability for a particular use.</a:t>
              </a:r>
            </a:p>
          </p:txBody>
        </p:sp>
      </p:grpSp>
    </p:spTree>
    <p:extLst>
      <p:ext uri="{BB962C8B-B14F-4D97-AF65-F5344CB8AC3E}">
        <p14:creationId xmlns:p14="http://schemas.microsoft.com/office/powerpoint/2010/main" val="4248739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uckners Creek flow regimes">
            <a:extLst>
              <a:ext uri="{FF2B5EF4-FFF2-40B4-BE49-F238E27FC236}">
                <a16:creationId xmlns:a16="http://schemas.microsoft.com/office/drawing/2014/main" id="{ED97E784-374F-4168-9310-84FD676F7BCF}"/>
              </a:ext>
            </a:extLst>
          </p:cNvPr>
          <p:cNvSpPr>
            <a:spLocks noGrp="1"/>
          </p:cNvSpPr>
          <p:nvPr>
            <p:ph type="title"/>
          </p:nvPr>
        </p:nvSpPr>
        <p:spPr/>
        <p:txBody>
          <a:bodyPr/>
          <a:lstStyle/>
          <a:p>
            <a:r>
              <a:rPr lang="en-US" dirty="0" err="1"/>
              <a:t>Buckners</a:t>
            </a:r>
            <a:r>
              <a:rPr lang="en-US" dirty="0"/>
              <a:t> Creek</a:t>
            </a:r>
          </a:p>
        </p:txBody>
      </p:sp>
      <p:sp>
        <p:nvSpPr>
          <p:cNvPr id="3" name="Content Placeholder 2" descr="Buckners Creek should be split into three sections based on flow regime.">
            <a:extLst>
              <a:ext uri="{FF2B5EF4-FFF2-40B4-BE49-F238E27FC236}">
                <a16:creationId xmlns:a16="http://schemas.microsoft.com/office/drawing/2014/main" id="{8C5DA90C-CC62-4964-A8E2-AA24514968D4}"/>
              </a:ext>
            </a:extLst>
          </p:cNvPr>
          <p:cNvSpPr>
            <a:spLocks noGrp="1"/>
          </p:cNvSpPr>
          <p:nvPr>
            <p:ph idx="1"/>
          </p:nvPr>
        </p:nvSpPr>
        <p:spPr>
          <a:xfrm>
            <a:off x="665259" y="1807996"/>
            <a:ext cx="5265754" cy="4369536"/>
          </a:xfrm>
        </p:spPr>
        <p:txBody>
          <a:bodyPr>
            <a:normAutofit/>
          </a:bodyPr>
          <a:lstStyle/>
          <a:p>
            <a:pPr marL="338138" indent="-338138">
              <a:buFont typeface="Calibri" panose="020F0502020204030204" pitchFamily="34" charset="0"/>
              <a:buChar char="•"/>
            </a:pPr>
            <a:r>
              <a:rPr lang="en-US" sz="2400" dirty="0"/>
              <a:t>UAA results: Split into 3 sections based on flow regime</a:t>
            </a:r>
          </a:p>
          <a:p>
            <a:pPr marL="338138" indent="-338138">
              <a:buFont typeface="Calibri" panose="020F0502020204030204" pitchFamily="34" charset="0"/>
              <a:buChar char="•"/>
            </a:pPr>
            <a:r>
              <a:rPr lang="en-US" sz="2400" dirty="0"/>
              <a:t>Section divisions based on UAA data</a:t>
            </a:r>
          </a:p>
          <a:p>
            <a:endParaRPr lang="en-US" sz="2400" dirty="0"/>
          </a:p>
        </p:txBody>
      </p:sp>
      <p:grpSp>
        <p:nvGrpSpPr>
          <p:cNvPr id="4" name="Group 3" descr="Map of Buckners Creek watershed with recommended section splits based on flow regime. Upstream is intermittent, middle section is intermittent with pools, and downstream is perennial.">
            <a:extLst>
              <a:ext uri="{FF2B5EF4-FFF2-40B4-BE49-F238E27FC236}">
                <a16:creationId xmlns:a16="http://schemas.microsoft.com/office/drawing/2014/main" id="{A371E963-80A1-47D6-B42E-DA4F09171C91}"/>
              </a:ext>
            </a:extLst>
          </p:cNvPr>
          <p:cNvGrpSpPr/>
          <p:nvPr/>
        </p:nvGrpSpPr>
        <p:grpSpPr>
          <a:xfrm>
            <a:off x="6281057" y="54430"/>
            <a:ext cx="4874623" cy="6244780"/>
            <a:chOff x="6281057" y="54430"/>
            <a:chExt cx="4874623" cy="6244780"/>
          </a:xfrm>
        </p:grpSpPr>
        <p:pic>
          <p:nvPicPr>
            <p:cNvPr id="7" name="Picture 6" descr="Map of Buckners Creek watershed. Stream is split into three different sections based on flow regime.">
              <a:extLst>
                <a:ext uri="{FF2B5EF4-FFF2-40B4-BE49-F238E27FC236}">
                  <a16:creationId xmlns:a16="http://schemas.microsoft.com/office/drawing/2014/main" id="{79113CA1-705A-45E4-8BDC-74F53372757F}"/>
                </a:ext>
              </a:extLst>
            </p:cNvPr>
            <p:cNvPicPr>
              <a:picLocks noChangeAspect="1"/>
            </p:cNvPicPr>
            <p:nvPr/>
          </p:nvPicPr>
          <p:blipFill rotWithShape="1">
            <a:blip r:embed="rId3"/>
            <a:srcRect l="12969" t="5826" r="6954" b="2967"/>
            <a:stretch/>
          </p:blipFill>
          <p:spPr>
            <a:xfrm>
              <a:off x="6281057" y="54430"/>
              <a:ext cx="4874623" cy="6244780"/>
            </a:xfrm>
            <a:prstGeom prst="rect">
              <a:avLst/>
            </a:prstGeom>
          </p:spPr>
        </p:pic>
        <p:sp>
          <p:nvSpPr>
            <p:cNvPr id="5" name="TextBox 4" descr="Map disclaimer: map is for illustrative purposes only.">
              <a:extLst>
                <a:ext uri="{FF2B5EF4-FFF2-40B4-BE49-F238E27FC236}">
                  <a16:creationId xmlns:a16="http://schemas.microsoft.com/office/drawing/2014/main" id="{13E22925-CB3F-44AD-A2D8-B8F595A7D87F}"/>
                </a:ext>
              </a:extLst>
            </p:cNvPr>
            <p:cNvSpPr txBox="1"/>
            <p:nvPr/>
          </p:nvSpPr>
          <p:spPr>
            <a:xfrm>
              <a:off x="6381750" y="5100314"/>
              <a:ext cx="2047875" cy="1077218"/>
            </a:xfrm>
            <a:prstGeom prst="rect">
              <a:avLst/>
            </a:prstGeom>
            <a:solidFill>
              <a:schemeClr val="bg1"/>
            </a:solidFill>
          </p:spPr>
          <p:txBody>
            <a:bodyPr wrap="square" rtlCol="0">
              <a:spAutoFit/>
            </a:bodyPr>
            <a:lstStyle/>
            <a:p>
              <a:r>
                <a:rPr lang="en-US" sz="800" dirty="0"/>
                <a:t>This map was generated by the Lower Colorado River Authority and the Texas Commission of Environmental Quality. This map was not generated by a licensed surveyor and is intended for illustrative purposes only. No claims are made to the accuracy or completeness of the data or to its suitability for a particular use.</a:t>
              </a:r>
            </a:p>
          </p:txBody>
        </p:sp>
      </p:grpSp>
    </p:spTree>
    <p:extLst>
      <p:ext uri="{BB962C8B-B14F-4D97-AF65-F5344CB8AC3E}">
        <p14:creationId xmlns:p14="http://schemas.microsoft.com/office/powerpoint/2010/main" val="508619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image showing the upstream sampling site on Buckners Creek. The creek bed is dry.">
            <a:extLst>
              <a:ext uri="{FF2B5EF4-FFF2-40B4-BE49-F238E27FC236}">
                <a16:creationId xmlns:a16="http://schemas.microsoft.com/office/drawing/2014/main" id="{64123A75-7617-40E0-85E2-4D19C867BF23}"/>
              </a:ext>
            </a:extLst>
          </p:cNvPr>
          <p:cNvPicPr>
            <a:picLocks noChangeAspect="1"/>
          </p:cNvPicPr>
          <p:nvPr/>
        </p:nvPicPr>
        <p:blipFill>
          <a:blip r:embed="rId3"/>
          <a:stretch>
            <a:fillRect/>
          </a:stretch>
        </p:blipFill>
        <p:spPr>
          <a:xfrm>
            <a:off x="6580411" y="198469"/>
            <a:ext cx="5159919" cy="3859099"/>
          </a:xfrm>
          <a:prstGeom prst="rect">
            <a:avLst/>
          </a:prstGeom>
        </p:spPr>
      </p:pic>
      <p:sp>
        <p:nvSpPr>
          <p:cNvPr id="2" name="Title 1" descr="Upstream section of Buckners Creek.">
            <a:extLst>
              <a:ext uri="{FF2B5EF4-FFF2-40B4-BE49-F238E27FC236}">
                <a16:creationId xmlns:a16="http://schemas.microsoft.com/office/drawing/2014/main" id="{CFA5C761-C977-4258-AF34-573AA443B8E5}"/>
              </a:ext>
            </a:extLst>
          </p:cNvPr>
          <p:cNvSpPr>
            <a:spLocks noGrp="1"/>
          </p:cNvSpPr>
          <p:nvPr>
            <p:ph type="title"/>
          </p:nvPr>
        </p:nvSpPr>
        <p:spPr>
          <a:xfrm>
            <a:off x="1097280" y="286603"/>
            <a:ext cx="4998720" cy="1450757"/>
          </a:xfrm>
        </p:spPr>
        <p:txBody>
          <a:bodyPr/>
          <a:lstStyle/>
          <a:p>
            <a:r>
              <a:rPr lang="en-US" dirty="0" err="1"/>
              <a:t>Buckners</a:t>
            </a:r>
            <a:r>
              <a:rPr lang="en-US" dirty="0"/>
              <a:t> Creek</a:t>
            </a:r>
            <a:br>
              <a:rPr lang="en-US" dirty="0"/>
            </a:br>
            <a:r>
              <a:rPr lang="en-US" dirty="0"/>
              <a:t>Upstream</a:t>
            </a:r>
          </a:p>
        </p:txBody>
      </p:sp>
      <p:sp>
        <p:nvSpPr>
          <p:cNvPr id="3" name="Content Placeholder 2" descr="The upstream site is intermittent and completely dried on some site visits. Minimal aquatic life use is assigned to intermittent streams.">
            <a:extLst>
              <a:ext uri="{FF2B5EF4-FFF2-40B4-BE49-F238E27FC236}">
                <a16:creationId xmlns:a16="http://schemas.microsoft.com/office/drawing/2014/main" id="{45822910-85FD-4890-B553-6CFC1FDF1C34}"/>
              </a:ext>
            </a:extLst>
          </p:cNvPr>
          <p:cNvSpPr>
            <a:spLocks noGrp="1"/>
          </p:cNvSpPr>
          <p:nvPr>
            <p:ph idx="1"/>
          </p:nvPr>
        </p:nvSpPr>
        <p:spPr>
          <a:xfrm>
            <a:off x="633046" y="1737360"/>
            <a:ext cx="5781822" cy="4023360"/>
          </a:xfrm>
        </p:spPr>
        <p:txBody>
          <a:bodyPr>
            <a:normAutofit/>
          </a:bodyPr>
          <a:lstStyle/>
          <a:p>
            <a:pPr marL="338138" indent="-338138">
              <a:buFont typeface="Calibri" panose="020F0502020204030204" pitchFamily="34" charset="0"/>
              <a:buChar char="•"/>
            </a:pPr>
            <a:r>
              <a:rPr lang="en-US" sz="2400" dirty="0"/>
              <a:t>Upstream site only had measurable flow on one out of ten visits</a:t>
            </a:r>
          </a:p>
          <a:p>
            <a:pPr marL="338138" indent="-338138">
              <a:buFont typeface="Calibri" panose="020F0502020204030204" pitchFamily="34" charset="0"/>
              <a:buChar char="•"/>
            </a:pPr>
            <a:r>
              <a:rPr lang="en-US" sz="2400" dirty="0"/>
              <a:t>Dried completely on two visits</a:t>
            </a:r>
          </a:p>
          <a:p>
            <a:pPr marL="338138" indent="-338138">
              <a:buFont typeface="Calibri" panose="020F0502020204030204" pitchFamily="34" charset="0"/>
              <a:buChar char="•"/>
            </a:pPr>
            <a:r>
              <a:rPr lang="en-US" sz="2400" dirty="0"/>
              <a:t>Minimal Aquatic Life Use (ALU)</a:t>
            </a:r>
          </a:p>
          <a:p>
            <a:pPr marL="338138" indent="-338138">
              <a:buFont typeface="Calibri" panose="020F0502020204030204" pitchFamily="34" charset="0"/>
              <a:buChar char="•"/>
            </a:pPr>
            <a:r>
              <a:rPr lang="en-US" sz="2400" dirty="0"/>
              <a:t>Presumed DO criteria of 2.0 mg/L average and 1.5 mg/L minimum</a:t>
            </a:r>
          </a:p>
        </p:txBody>
      </p:sp>
    </p:spTree>
    <p:extLst>
      <p:ext uri="{BB962C8B-B14F-4D97-AF65-F5344CB8AC3E}">
        <p14:creationId xmlns:p14="http://schemas.microsoft.com/office/powerpoint/2010/main" val="1607958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Middle section of Buckners Creek">
            <a:extLst>
              <a:ext uri="{FF2B5EF4-FFF2-40B4-BE49-F238E27FC236}">
                <a16:creationId xmlns:a16="http://schemas.microsoft.com/office/drawing/2014/main" id="{38A45E6E-908A-4515-9F33-CF1ED6F99CBC}"/>
              </a:ext>
            </a:extLst>
          </p:cNvPr>
          <p:cNvSpPr>
            <a:spLocks noGrp="1"/>
          </p:cNvSpPr>
          <p:nvPr>
            <p:ph type="title"/>
          </p:nvPr>
        </p:nvSpPr>
        <p:spPr>
          <a:xfrm>
            <a:off x="1097280" y="286603"/>
            <a:ext cx="4924829" cy="1450757"/>
          </a:xfrm>
        </p:spPr>
        <p:txBody>
          <a:bodyPr/>
          <a:lstStyle/>
          <a:p>
            <a:r>
              <a:rPr lang="en-US" dirty="0" err="1"/>
              <a:t>Buckners</a:t>
            </a:r>
            <a:r>
              <a:rPr lang="en-US" dirty="0"/>
              <a:t> Creek</a:t>
            </a:r>
            <a:br>
              <a:rPr lang="en-US" dirty="0"/>
            </a:br>
            <a:r>
              <a:rPr lang="en-US" dirty="0"/>
              <a:t>Middle</a:t>
            </a:r>
          </a:p>
        </p:txBody>
      </p:sp>
      <p:sp>
        <p:nvSpPr>
          <p:cNvPr id="3" name="Content Placeholder 2" descr="Middle section of Buckner's creek has an intermediate aquatic life use.">
            <a:extLst>
              <a:ext uri="{FF2B5EF4-FFF2-40B4-BE49-F238E27FC236}">
                <a16:creationId xmlns:a16="http://schemas.microsoft.com/office/drawing/2014/main" id="{3FFF1489-35D5-496E-9576-6E0B935A66F9}"/>
              </a:ext>
            </a:extLst>
          </p:cNvPr>
          <p:cNvSpPr>
            <a:spLocks noGrp="1"/>
          </p:cNvSpPr>
          <p:nvPr>
            <p:ph idx="1"/>
          </p:nvPr>
        </p:nvSpPr>
        <p:spPr>
          <a:xfrm>
            <a:off x="739191" y="3556940"/>
            <a:ext cx="10058400" cy="486649"/>
          </a:xfrm>
        </p:spPr>
        <p:txBody>
          <a:bodyPr>
            <a:normAutofit/>
          </a:bodyPr>
          <a:lstStyle/>
          <a:p>
            <a:r>
              <a:rPr lang="en-US" sz="2400" b="1" u="sng" dirty="0"/>
              <a:t>Intermediate Aquatic Life Use (ALU)</a:t>
            </a:r>
          </a:p>
        </p:txBody>
      </p:sp>
      <p:graphicFrame>
        <p:nvGraphicFramePr>
          <p:cNvPr id="8" name="Table 7" descr="Both stations in middle section of Buckners Creek have an intermediate aquatic life use. ">
            <a:extLst>
              <a:ext uri="{FF2B5EF4-FFF2-40B4-BE49-F238E27FC236}">
                <a16:creationId xmlns:a16="http://schemas.microsoft.com/office/drawing/2014/main" id="{C5F993C8-974D-4E2A-A70B-C9182617EF3F}"/>
              </a:ext>
            </a:extLst>
          </p:cNvPr>
          <p:cNvGraphicFramePr>
            <a:graphicFrameLocks noGrp="1"/>
          </p:cNvGraphicFramePr>
          <p:nvPr>
            <p:extLst>
              <p:ext uri="{D42A27DB-BD31-4B8C-83A1-F6EECF244321}">
                <p14:modId xmlns:p14="http://schemas.microsoft.com/office/powerpoint/2010/main" val="2055764213"/>
              </p:ext>
            </p:extLst>
          </p:nvPr>
        </p:nvGraphicFramePr>
        <p:xfrm>
          <a:off x="739189" y="4286913"/>
          <a:ext cx="9361412" cy="1188720"/>
        </p:xfrm>
        <a:graphic>
          <a:graphicData uri="http://schemas.openxmlformats.org/drawingml/2006/table">
            <a:tbl>
              <a:tblPr firstRow="1" bandRow="1">
                <a:tableStyleId>{073A0DAA-6AF3-43AB-8588-CEC1D06C72B9}</a:tableStyleId>
              </a:tblPr>
              <a:tblGrid>
                <a:gridCol w="2340353">
                  <a:extLst>
                    <a:ext uri="{9D8B030D-6E8A-4147-A177-3AD203B41FA5}">
                      <a16:colId xmlns:a16="http://schemas.microsoft.com/office/drawing/2014/main" val="1085028367"/>
                    </a:ext>
                  </a:extLst>
                </a:gridCol>
                <a:gridCol w="2340353">
                  <a:extLst>
                    <a:ext uri="{9D8B030D-6E8A-4147-A177-3AD203B41FA5}">
                      <a16:colId xmlns:a16="http://schemas.microsoft.com/office/drawing/2014/main" val="1340172633"/>
                    </a:ext>
                  </a:extLst>
                </a:gridCol>
                <a:gridCol w="2475386">
                  <a:extLst>
                    <a:ext uri="{9D8B030D-6E8A-4147-A177-3AD203B41FA5}">
                      <a16:colId xmlns:a16="http://schemas.microsoft.com/office/drawing/2014/main" val="548934476"/>
                    </a:ext>
                  </a:extLst>
                </a:gridCol>
                <a:gridCol w="2205320">
                  <a:extLst>
                    <a:ext uri="{9D8B030D-6E8A-4147-A177-3AD203B41FA5}">
                      <a16:colId xmlns:a16="http://schemas.microsoft.com/office/drawing/2014/main" val="611707589"/>
                    </a:ext>
                  </a:extLst>
                </a:gridCol>
              </a:tblGrid>
              <a:tr h="370840">
                <a:tc>
                  <a:txBody>
                    <a:bodyPr/>
                    <a:lstStyle/>
                    <a:p>
                      <a:r>
                        <a:rPr lang="en-US" sz="2000" dirty="0"/>
                        <a:t>Station</a:t>
                      </a:r>
                      <a:endParaRPr lang="en-US" sz="2000" b="1" dirty="0"/>
                    </a:p>
                  </a:txBody>
                  <a:tcPr/>
                </a:tc>
                <a:tc>
                  <a:txBody>
                    <a:bodyPr/>
                    <a:lstStyle/>
                    <a:p>
                      <a:r>
                        <a:rPr lang="en-US" sz="2000" dirty="0"/>
                        <a:t>Nekton Category</a:t>
                      </a:r>
                      <a:endParaRPr lang="en-US" sz="2000" b="1" dirty="0"/>
                    </a:p>
                  </a:txBody>
                  <a:tcPr/>
                </a:tc>
                <a:tc>
                  <a:txBody>
                    <a:bodyPr/>
                    <a:lstStyle/>
                    <a:p>
                      <a:r>
                        <a:rPr lang="en-US" sz="2000" dirty="0"/>
                        <a:t>Habitat Category</a:t>
                      </a:r>
                      <a:endParaRPr lang="en-US" sz="2000" b="1" dirty="0"/>
                    </a:p>
                  </a:txBody>
                  <a:tcPr/>
                </a:tc>
                <a:tc>
                  <a:txBody>
                    <a:bodyPr/>
                    <a:lstStyle/>
                    <a:p>
                      <a:r>
                        <a:rPr lang="en-US" sz="2000"/>
                        <a:t>Benthics Category</a:t>
                      </a:r>
                      <a:endParaRPr lang="en-US" sz="2000" b="1" dirty="0"/>
                    </a:p>
                  </a:txBody>
                  <a:tcPr/>
                </a:tc>
                <a:extLst>
                  <a:ext uri="{0D108BD9-81ED-4DB2-BD59-A6C34878D82A}">
                    <a16:rowId xmlns:a16="http://schemas.microsoft.com/office/drawing/2014/main" val="3785633754"/>
                  </a:ext>
                </a:extLst>
              </a:tr>
              <a:tr h="370840">
                <a:tc>
                  <a:txBody>
                    <a:bodyPr/>
                    <a:lstStyle/>
                    <a:p>
                      <a:r>
                        <a:rPr lang="en-US" sz="2000"/>
                        <a:t>16030</a:t>
                      </a:r>
                      <a:endParaRPr lang="en-US" sz="2000" b="0" dirty="0"/>
                    </a:p>
                  </a:txBody>
                  <a:tcPr/>
                </a:tc>
                <a:tc>
                  <a:txBody>
                    <a:bodyPr/>
                    <a:lstStyle/>
                    <a:p>
                      <a:r>
                        <a:rPr lang="en-US" sz="2000" dirty="0"/>
                        <a:t>Intermediate</a:t>
                      </a:r>
                      <a:endParaRPr lang="en-US" sz="2000" b="0" dirty="0"/>
                    </a:p>
                  </a:txBody>
                  <a:tcPr/>
                </a:tc>
                <a:tc>
                  <a:txBody>
                    <a:bodyPr/>
                    <a:lstStyle/>
                    <a:p>
                      <a:r>
                        <a:rPr lang="en-US" sz="2000" dirty="0"/>
                        <a:t>Intermediate</a:t>
                      </a:r>
                      <a:endParaRPr lang="en-US" sz="2000" b="0" dirty="0"/>
                    </a:p>
                  </a:txBody>
                  <a:tcPr/>
                </a:tc>
                <a:tc>
                  <a:txBody>
                    <a:bodyPr/>
                    <a:lstStyle/>
                    <a:p>
                      <a:r>
                        <a:rPr lang="en-US" sz="2000" dirty="0"/>
                        <a:t>Intermediate</a:t>
                      </a:r>
                      <a:endParaRPr lang="en-US" sz="2000" b="0" dirty="0"/>
                    </a:p>
                  </a:txBody>
                  <a:tcPr/>
                </a:tc>
                <a:extLst>
                  <a:ext uri="{0D108BD9-81ED-4DB2-BD59-A6C34878D82A}">
                    <a16:rowId xmlns:a16="http://schemas.microsoft.com/office/drawing/2014/main" val="276687930"/>
                  </a:ext>
                </a:extLst>
              </a:tr>
              <a:tr h="370840">
                <a:tc>
                  <a:txBody>
                    <a:bodyPr/>
                    <a:lstStyle/>
                    <a:p>
                      <a:r>
                        <a:rPr lang="en-US" sz="2000"/>
                        <a:t>22041</a:t>
                      </a:r>
                      <a:endParaRPr lang="en-US" sz="2000" b="0" dirty="0"/>
                    </a:p>
                  </a:txBody>
                  <a:tcPr/>
                </a:tc>
                <a:tc>
                  <a:txBody>
                    <a:bodyPr/>
                    <a:lstStyle/>
                    <a:p>
                      <a:r>
                        <a:rPr lang="en-US" sz="2000" dirty="0"/>
                        <a:t>Intermediate</a:t>
                      </a:r>
                      <a:endParaRPr lang="en-US" sz="2000" b="0" dirty="0"/>
                    </a:p>
                  </a:txBody>
                  <a:tcPr/>
                </a:tc>
                <a:tc>
                  <a:txBody>
                    <a:bodyPr/>
                    <a:lstStyle/>
                    <a:p>
                      <a:r>
                        <a:rPr lang="en-US" sz="2000" dirty="0"/>
                        <a:t>Intermediate</a:t>
                      </a:r>
                      <a:endParaRPr lang="en-US" sz="2000" b="0" dirty="0"/>
                    </a:p>
                  </a:txBody>
                  <a:tcPr/>
                </a:tc>
                <a:tc>
                  <a:txBody>
                    <a:bodyPr/>
                    <a:lstStyle/>
                    <a:p>
                      <a:r>
                        <a:rPr lang="en-US" sz="2000" dirty="0"/>
                        <a:t>Intermediate</a:t>
                      </a:r>
                      <a:endParaRPr lang="en-US" sz="2000" b="0" dirty="0"/>
                    </a:p>
                  </a:txBody>
                  <a:tcPr/>
                </a:tc>
                <a:extLst>
                  <a:ext uri="{0D108BD9-81ED-4DB2-BD59-A6C34878D82A}">
                    <a16:rowId xmlns:a16="http://schemas.microsoft.com/office/drawing/2014/main" val="2004316551"/>
                  </a:ext>
                </a:extLst>
              </a:tr>
            </a:tbl>
          </a:graphicData>
        </a:graphic>
      </p:graphicFrame>
      <p:pic>
        <p:nvPicPr>
          <p:cNvPr id="4" name="Picture 3" descr="An image of the middle section of Buckners Creek, where little water is flowing. This section has an intermittent with pools flow regime.">
            <a:extLst>
              <a:ext uri="{FF2B5EF4-FFF2-40B4-BE49-F238E27FC236}">
                <a16:creationId xmlns:a16="http://schemas.microsoft.com/office/drawing/2014/main" id="{056C840C-3E7F-4CB3-BC55-A67193F71691}"/>
              </a:ext>
            </a:extLst>
          </p:cNvPr>
          <p:cNvPicPr>
            <a:picLocks noChangeAspect="1"/>
          </p:cNvPicPr>
          <p:nvPr/>
        </p:nvPicPr>
        <p:blipFill>
          <a:blip r:embed="rId3"/>
          <a:stretch>
            <a:fillRect/>
          </a:stretch>
        </p:blipFill>
        <p:spPr>
          <a:xfrm>
            <a:off x="6599102" y="198469"/>
            <a:ext cx="5141229" cy="3845120"/>
          </a:xfrm>
          <a:prstGeom prst="rect">
            <a:avLst/>
          </a:prstGeom>
        </p:spPr>
      </p:pic>
    </p:spTree>
    <p:extLst>
      <p:ext uri="{BB962C8B-B14F-4D97-AF65-F5344CB8AC3E}">
        <p14:creationId xmlns:p14="http://schemas.microsoft.com/office/powerpoint/2010/main" val="1337401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ownstream section of Buckners Creek">
            <a:extLst>
              <a:ext uri="{FF2B5EF4-FFF2-40B4-BE49-F238E27FC236}">
                <a16:creationId xmlns:a16="http://schemas.microsoft.com/office/drawing/2014/main" id="{3621D731-864F-4F00-8A4E-4808B0C698CA}"/>
              </a:ext>
            </a:extLst>
          </p:cNvPr>
          <p:cNvSpPr>
            <a:spLocks noGrp="1"/>
          </p:cNvSpPr>
          <p:nvPr>
            <p:ph type="title"/>
          </p:nvPr>
        </p:nvSpPr>
        <p:spPr>
          <a:xfrm>
            <a:off x="1097280" y="286603"/>
            <a:ext cx="4022584" cy="1450757"/>
          </a:xfrm>
        </p:spPr>
        <p:txBody>
          <a:bodyPr/>
          <a:lstStyle/>
          <a:p>
            <a:r>
              <a:rPr lang="en-US" dirty="0" err="1"/>
              <a:t>Buckners</a:t>
            </a:r>
            <a:r>
              <a:rPr lang="en-US" dirty="0"/>
              <a:t> Creek</a:t>
            </a:r>
            <a:br>
              <a:rPr lang="en-US" dirty="0"/>
            </a:br>
            <a:r>
              <a:rPr lang="en-US" dirty="0"/>
              <a:t>Downstream</a:t>
            </a:r>
          </a:p>
        </p:txBody>
      </p:sp>
      <p:sp>
        <p:nvSpPr>
          <p:cNvPr id="3" name="Content Placeholder 2" descr="Downstream section of Buckners Creek has a high aquatic life use.">
            <a:extLst>
              <a:ext uri="{FF2B5EF4-FFF2-40B4-BE49-F238E27FC236}">
                <a16:creationId xmlns:a16="http://schemas.microsoft.com/office/drawing/2014/main" id="{376B9C9D-45CB-4B6B-B3EF-E01DDDE268F7}"/>
              </a:ext>
            </a:extLst>
          </p:cNvPr>
          <p:cNvSpPr>
            <a:spLocks noGrp="1"/>
          </p:cNvSpPr>
          <p:nvPr>
            <p:ph idx="1"/>
          </p:nvPr>
        </p:nvSpPr>
        <p:spPr>
          <a:xfrm>
            <a:off x="773302" y="3753884"/>
            <a:ext cx="3275937" cy="579414"/>
          </a:xfrm>
        </p:spPr>
        <p:txBody>
          <a:bodyPr>
            <a:normAutofit/>
          </a:bodyPr>
          <a:lstStyle/>
          <a:p>
            <a:pPr marL="0" indent="0">
              <a:buNone/>
            </a:pPr>
            <a:r>
              <a:rPr lang="en-US" sz="2400" b="1" u="sng" dirty="0"/>
              <a:t>High Aquatic Life Use</a:t>
            </a:r>
          </a:p>
        </p:txBody>
      </p:sp>
      <p:graphicFrame>
        <p:nvGraphicFramePr>
          <p:cNvPr id="5" name="Table 4" descr="Three downstream sites generally have high biological sampling IBI results.">
            <a:extLst>
              <a:ext uri="{FF2B5EF4-FFF2-40B4-BE49-F238E27FC236}">
                <a16:creationId xmlns:a16="http://schemas.microsoft.com/office/drawing/2014/main" id="{D9940324-A05F-4F62-8AB1-08507563CAFF}"/>
              </a:ext>
            </a:extLst>
          </p:cNvPr>
          <p:cNvGraphicFramePr>
            <a:graphicFrameLocks noGrp="1"/>
          </p:cNvGraphicFramePr>
          <p:nvPr>
            <p:extLst>
              <p:ext uri="{D42A27DB-BD31-4B8C-83A1-F6EECF244321}">
                <p14:modId xmlns:p14="http://schemas.microsoft.com/office/powerpoint/2010/main" val="3122370430"/>
              </p:ext>
            </p:extLst>
          </p:nvPr>
        </p:nvGraphicFramePr>
        <p:xfrm>
          <a:off x="739191" y="4270705"/>
          <a:ext cx="8897179" cy="1584960"/>
        </p:xfrm>
        <a:graphic>
          <a:graphicData uri="http://schemas.openxmlformats.org/drawingml/2006/table">
            <a:tbl>
              <a:tblPr firstRow="1" bandRow="1">
                <a:tableStyleId>{073A0DAA-6AF3-43AB-8588-CEC1D06C72B9}</a:tableStyleId>
              </a:tblPr>
              <a:tblGrid>
                <a:gridCol w="2121011">
                  <a:extLst>
                    <a:ext uri="{9D8B030D-6E8A-4147-A177-3AD203B41FA5}">
                      <a16:colId xmlns:a16="http://schemas.microsoft.com/office/drawing/2014/main" val="1973294463"/>
                    </a:ext>
                  </a:extLst>
                </a:gridCol>
                <a:gridCol w="2121011">
                  <a:extLst>
                    <a:ext uri="{9D8B030D-6E8A-4147-A177-3AD203B41FA5}">
                      <a16:colId xmlns:a16="http://schemas.microsoft.com/office/drawing/2014/main" val="3927024065"/>
                    </a:ext>
                  </a:extLst>
                </a:gridCol>
                <a:gridCol w="2305852">
                  <a:extLst>
                    <a:ext uri="{9D8B030D-6E8A-4147-A177-3AD203B41FA5}">
                      <a16:colId xmlns:a16="http://schemas.microsoft.com/office/drawing/2014/main" val="1194733270"/>
                    </a:ext>
                  </a:extLst>
                </a:gridCol>
                <a:gridCol w="2349305">
                  <a:extLst>
                    <a:ext uri="{9D8B030D-6E8A-4147-A177-3AD203B41FA5}">
                      <a16:colId xmlns:a16="http://schemas.microsoft.com/office/drawing/2014/main" val="2890418699"/>
                    </a:ext>
                  </a:extLst>
                </a:gridCol>
              </a:tblGrid>
              <a:tr h="370840">
                <a:tc>
                  <a:txBody>
                    <a:bodyPr/>
                    <a:lstStyle/>
                    <a:p>
                      <a:r>
                        <a:rPr lang="en-US" sz="2000" dirty="0"/>
                        <a:t>Station</a:t>
                      </a:r>
                      <a:endParaRPr lang="en-US" sz="2000" b="1" dirty="0"/>
                    </a:p>
                  </a:txBody>
                  <a:tcPr/>
                </a:tc>
                <a:tc>
                  <a:txBody>
                    <a:bodyPr/>
                    <a:lstStyle/>
                    <a:p>
                      <a:r>
                        <a:rPr lang="en-US" sz="2000" dirty="0"/>
                        <a:t>Nekton Category</a:t>
                      </a:r>
                      <a:endParaRPr lang="en-US" sz="2000" b="1" dirty="0"/>
                    </a:p>
                  </a:txBody>
                  <a:tcPr/>
                </a:tc>
                <a:tc>
                  <a:txBody>
                    <a:bodyPr/>
                    <a:lstStyle/>
                    <a:p>
                      <a:r>
                        <a:rPr lang="en-US" sz="2000" dirty="0"/>
                        <a:t>Habitat Category</a:t>
                      </a:r>
                      <a:endParaRPr lang="en-US" sz="2000" b="1" dirty="0"/>
                    </a:p>
                  </a:txBody>
                  <a:tcPr/>
                </a:tc>
                <a:tc>
                  <a:txBody>
                    <a:bodyPr/>
                    <a:lstStyle/>
                    <a:p>
                      <a:r>
                        <a:rPr lang="en-US" sz="2000" dirty="0" err="1"/>
                        <a:t>Benthics</a:t>
                      </a:r>
                      <a:r>
                        <a:rPr lang="en-US" sz="2000" dirty="0"/>
                        <a:t> Category</a:t>
                      </a:r>
                      <a:endParaRPr lang="en-US" sz="2000" b="1" dirty="0"/>
                    </a:p>
                  </a:txBody>
                  <a:tcPr/>
                </a:tc>
                <a:extLst>
                  <a:ext uri="{0D108BD9-81ED-4DB2-BD59-A6C34878D82A}">
                    <a16:rowId xmlns:a16="http://schemas.microsoft.com/office/drawing/2014/main" val="2338885254"/>
                  </a:ext>
                </a:extLst>
              </a:tr>
              <a:tr h="370840">
                <a:tc>
                  <a:txBody>
                    <a:bodyPr/>
                    <a:lstStyle/>
                    <a:p>
                      <a:r>
                        <a:rPr lang="en-US" sz="2000" dirty="0"/>
                        <a:t>22040</a:t>
                      </a:r>
                      <a:endParaRPr lang="en-US" sz="2000" b="0" dirty="0"/>
                    </a:p>
                  </a:txBody>
                  <a:tcPr/>
                </a:tc>
                <a:tc>
                  <a:txBody>
                    <a:bodyPr/>
                    <a:lstStyle/>
                    <a:p>
                      <a:r>
                        <a:rPr lang="en-US" sz="2000" dirty="0"/>
                        <a:t>High</a:t>
                      </a:r>
                      <a:endParaRPr lang="en-US" sz="2000" b="0" dirty="0"/>
                    </a:p>
                  </a:txBody>
                  <a:tcPr/>
                </a:tc>
                <a:tc>
                  <a:txBody>
                    <a:bodyPr/>
                    <a:lstStyle/>
                    <a:p>
                      <a:r>
                        <a:rPr lang="en-US" sz="2000" dirty="0"/>
                        <a:t>Intermediate</a:t>
                      </a:r>
                      <a:endParaRPr lang="en-US" sz="2000" b="0" dirty="0"/>
                    </a:p>
                  </a:txBody>
                  <a:tcPr/>
                </a:tc>
                <a:tc>
                  <a:txBody>
                    <a:bodyPr/>
                    <a:lstStyle/>
                    <a:p>
                      <a:r>
                        <a:rPr lang="en-US" sz="2000" dirty="0"/>
                        <a:t>Intermediate</a:t>
                      </a:r>
                      <a:endParaRPr lang="en-US" sz="2000" b="0" dirty="0"/>
                    </a:p>
                  </a:txBody>
                  <a:tcPr/>
                </a:tc>
                <a:extLst>
                  <a:ext uri="{0D108BD9-81ED-4DB2-BD59-A6C34878D82A}">
                    <a16:rowId xmlns:a16="http://schemas.microsoft.com/office/drawing/2014/main" val="988608757"/>
                  </a:ext>
                </a:extLst>
              </a:tr>
              <a:tr h="370840">
                <a:tc>
                  <a:txBody>
                    <a:bodyPr/>
                    <a:lstStyle/>
                    <a:p>
                      <a:r>
                        <a:rPr lang="en-US" sz="2000" dirty="0"/>
                        <a:t>16166</a:t>
                      </a:r>
                      <a:endParaRPr lang="en-US" sz="2000" b="0" dirty="0"/>
                    </a:p>
                  </a:txBody>
                  <a:tcPr/>
                </a:tc>
                <a:tc>
                  <a:txBody>
                    <a:bodyPr/>
                    <a:lstStyle/>
                    <a:p>
                      <a:r>
                        <a:rPr lang="en-US" sz="2000" dirty="0"/>
                        <a:t>High</a:t>
                      </a:r>
                      <a:endParaRPr lang="en-US" sz="2000" b="0" dirty="0"/>
                    </a:p>
                  </a:txBody>
                  <a:tcPr/>
                </a:tc>
                <a:tc>
                  <a:txBody>
                    <a:bodyPr/>
                    <a:lstStyle/>
                    <a:p>
                      <a:r>
                        <a:rPr lang="en-US" sz="2000" dirty="0"/>
                        <a:t>High</a:t>
                      </a:r>
                      <a:endParaRPr lang="en-US" sz="2000" b="0" dirty="0"/>
                    </a:p>
                  </a:txBody>
                  <a:tcPr/>
                </a:tc>
                <a:tc>
                  <a:txBody>
                    <a:bodyPr/>
                    <a:lstStyle/>
                    <a:p>
                      <a:r>
                        <a:rPr lang="en-US" sz="2000" dirty="0"/>
                        <a:t>High</a:t>
                      </a:r>
                      <a:endParaRPr lang="en-US" sz="2000" b="0" dirty="0"/>
                    </a:p>
                  </a:txBody>
                  <a:tcPr/>
                </a:tc>
                <a:extLst>
                  <a:ext uri="{0D108BD9-81ED-4DB2-BD59-A6C34878D82A}">
                    <a16:rowId xmlns:a16="http://schemas.microsoft.com/office/drawing/2014/main" val="4236261520"/>
                  </a:ext>
                </a:extLst>
              </a:tr>
              <a:tr h="370840">
                <a:tc>
                  <a:txBody>
                    <a:bodyPr/>
                    <a:lstStyle/>
                    <a:p>
                      <a:r>
                        <a:rPr lang="en-US" sz="2000" dirty="0"/>
                        <a:t>17053</a:t>
                      </a:r>
                      <a:endParaRPr lang="en-US" sz="2000" b="0" dirty="0"/>
                    </a:p>
                  </a:txBody>
                  <a:tcPr/>
                </a:tc>
                <a:tc>
                  <a:txBody>
                    <a:bodyPr/>
                    <a:lstStyle/>
                    <a:p>
                      <a:r>
                        <a:rPr lang="en-US" sz="2000" dirty="0"/>
                        <a:t>High</a:t>
                      </a:r>
                      <a:endParaRPr lang="en-US" sz="2000" b="0" dirty="0"/>
                    </a:p>
                  </a:txBody>
                  <a:tcPr/>
                </a:tc>
                <a:tc>
                  <a:txBody>
                    <a:bodyPr/>
                    <a:lstStyle/>
                    <a:p>
                      <a:r>
                        <a:rPr lang="en-US" sz="2000" dirty="0"/>
                        <a:t>Intermediate</a:t>
                      </a:r>
                      <a:endParaRPr lang="en-US" sz="2000" b="0" dirty="0"/>
                    </a:p>
                  </a:txBody>
                  <a:tcPr/>
                </a:tc>
                <a:tc>
                  <a:txBody>
                    <a:bodyPr/>
                    <a:lstStyle/>
                    <a:p>
                      <a:r>
                        <a:rPr lang="en-US" sz="2000" dirty="0"/>
                        <a:t>High</a:t>
                      </a:r>
                      <a:endParaRPr lang="en-US" sz="2000" b="0" dirty="0"/>
                    </a:p>
                  </a:txBody>
                  <a:tcPr/>
                </a:tc>
                <a:extLst>
                  <a:ext uri="{0D108BD9-81ED-4DB2-BD59-A6C34878D82A}">
                    <a16:rowId xmlns:a16="http://schemas.microsoft.com/office/drawing/2014/main" val="2162858027"/>
                  </a:ext>
                </a:extLst>
              </a:tr>
            </a:tbl>
          </a:graphicData>
        </a:graphic>
      </p:graphicFrame>
      <p:pic>
        <p:nvPicPr>
          <p:cNvPr id="6" name="Picture 5" descr="An image of the downstream section of Buckners Creek, with a substantial amount of water. This section of the stream is perennial.">
            <a:extLst>
              <a:ext uri="{FF2B5EF4-FFF2-40B4-BE49-F238E27FC236}">
                <a16:creationId xmlns:a16="http://schemas.microsoft.com/office/drawing/2014/main" id="{2FAE36AA-D935-44DC-9454-9EFA7C51D289}"/>
              </a:ext>
            </a:extLst>
          </p:cNvPr>
          <p:cNvPicPr>
            <a:picLocks noChangeAspect="1"/>
          </p:cNvPicPr>
          <p:nvPr/>
        </p:nvPicPr>
        <p:blipFill>
          <a:blip r:embed="rId3"/>
          <a:stretch>
            <a:fillRect/>
          </a:stretch>
        </p:blipFill>
        <p:spPr>
          <a:xfrm>
            <a:off x="6599103" y="198469"/>
            <a:ext cx="5141230" cy="3845122"/>
          </a:xfrm>
          <a:prstGeom prst="rect">
            <a:avLst/>
          </a:prstGeom>
        </p:spPr>
      </p:pic>
    </p:spTree>
    <p:extLst>
      <p:ext uri="{BB962C8B-B14F-4D97-AF65-F5344CB8AC3E}">
        <p14:creationId xmlns:p14="http://schemas.microsoft.com/office/powerpoint/2010/main" val="2072693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verview of proposed standards changes for Buckners Creek">
            <a:extLst>
              <a:ext uri="{FF2B5EF4-FFF2-40B4-BE49-F238E27FC236}">
                <a16:creationId xmlns:a16="http://schemas.microsoft.com/office/drawing/2014/main" id="{0D1C6600-F09F-4E5E-A202-DAFE0F347111}"/>
              </a:ext>
            </a:extLst>
          </p:cNvPr>
          <p:cNvSpPr>
            <a:spLocks noGrp="1"/>
          </p:cNvSpPr>
          <p:nvPr>
            <p:ph type="title"/>
          </p:nvPr>
        </p:nvSpPr>
        <p:spPr/>
        <p:txBody>
          <a:bodyPr/>
          <a:lstStyle/>
          <a:p>
            <a:r>
              <a:rPr lang="en-US" dirty="0" err="1"/>
              <a:t>Buckners</a:t>
            </a:r>
            <a:r>
              <a:rPr lang="en-US" dirty="0"/>
              <a:t> Creek:</a:t>
            </a:r>
            <a:br>
              <a:rPr lang="en-US" dirty="0"/>
            </a:br>
            <a:r>
              <a:rPr lang="en-US" dirty="0"/>
              <a:t>Recommended Uses and Criteria</a:t>
            </a:r>
          </a:p>
        </p:txBody>
      </p:sp>
      <p:graphicFrame>
        <p:nvGraphicFramePr>
          <p:cNvPr id="4" name="Content Placeholder 3" descr="Upstream section of Buckner's Creek has minimal aquatic life use. Middle section of Buckner's Creek has an intermediate aquatic life use. Downstream section of Buckners Creek has a high aquatic life use.">
            <a:extLst>
              <a:ext uri="{FF2B5EF4-FFF2-40B4-BE49-F238E27FC236}">
                <a16:creationId xmlns:a16="http://schemas.microsoft.com/office/drawing/2014/main" id="{9C026AC9-BFD3-43DF-A163-64B278B32281}"/>
              </a:ext>
            </a:extLst>
          </p:cNvPr>
          <p:cNvGraphicFramePr>
            <a:graphicFrameLocks noGrp="1"/>
          </p:cNvGraphicFramePr>
          <p:nvPr>
            <p:ph idx="1"/>
            <p:extLst>
              <p:ext uri="{D42A27DB-BD31-4B8C-83A1-F6EECF244321}">
                <p14:modId xmlns:p14="http://schemas.microsoft.com/office/powerpoint/2010/main" val="372261609"/>
              </p:ext>
            </p:extLst>
          </p:nvPr>
        </p:nvGraphicFramePr>
        <p:xfrm>
          <a:off x="713283" y="2148840"/>
          <a:ext cx="10442397" cy="2560320"/>
        </p:xfrm>
        <a:graphic>
          <a:graphicData uri="http://schemas.openxmlformats.org/drawingml/2006/table">
            <a:tbl>
              <a:tblPr firstRow="1" bandRow="1">
                <a:tableStyleId>{073A0DAA-6AF3-43AB-8588-CEC1D06C72B9}</a:tableStyleId>
              </a:tblPr>
              <a:tblGrid>
                <a:gridCol w="1814334">
                  <a:extLst>
                    <a:ext uri="{9D8B030D-6E8A-4147-A177-3AD203B41FA5}">
                      <a16:colId xmlns:a16="http://schemas.microsoft.com/office/drawing/2014/main" val="1413039684"/>
                    </a:ext>
                  </a:extLst>
                </a:gridCol>
                <a:gridCol w="3400217">
                  <a:extLst>
                    <a:ext uri="{9D8B030D-6E8A-4147-A177-3AD203B41FA5}">
                      <a16:colId xmlns:a16="http://schemas.microsoft.com/office/drawing/2014/main" val="1961848576"/>
                    </a:ext>
                  </a:extLst>
                </a:gridCol>
                <a:gridCol w="1835289">
                  <a:extLst>
                    <a:ext uri="{9D8B030D-6E8A-4147-A177-3AD203B41FA5}">
                      <a16:colId xmlns:a16="http://schemas.microsoft.com/office/drawing/2014/main" val="4246874647"/>
                    </a:ext>
                  </a:extLst>
                </a:gridCol>
                <a:gridCol w="1563756">
                  <a:extLst>
                    <a:ext uri="{9D8B030D-6E8A-4147-A177-3AD203B41FA5}">
                      <a16:colId xmlns:a16="http://schemas.microsoft.com/office/drawing/2014/main" val="1350699477"/>
                    </a:ext>
                  </a:extLst>
                </a:gridCol>
                <a:gridCol w="1828801">
                  <a:extLst>
                    <a:ext uri="{9D8B030D-6E8A-4147-A177-3AD203B41FA5}">
                      <a16:colId xmlns:a16="http://schemas.microsoft.com/office/drawing/2014/main" val="299546566"/>
                    </a:ext>
                  </a:extLst>
                </a:gridCol>
              </a:tblGrid>
              <a:tr h="370840">
                <a:tc>
                  <a:txBody>
                    <a:bodyPr/>
                    <a:lstStyle/>
                    <a:p>
                      <a:r>
                        <a:rPr lang="en-US" dirty="0"/>
                        <a:t>Section</a:t>
                      </a:r>
                    </a:p>
                  </a:txBody>
                  <a:tcPr/>
                </a:tc>
                <a:tc>
                  <a:txBody>
                    <a:bodyPr/>
                    <a:lstStyle/>
                    <a:p>
                      <a:r>
                        <a:rPr lang="en-US" dirty="0"/>
                        <a:t>Description</a:t>
                      </a:r>
                    </a:p>
                  </a:txBody>
                  <a:tcPr/>
                </a:tc>
                <a:tc>
                  <a:txBody>
                    <a:bodyPr/>
                    <a:lstStyle/>
                    <a:p>
                      <a:r>
                        <a:rPr lang="en-US" dirty="0"/>
                        <a:t>Flow Regime</a:t>
                      </a:r>
                    </a:p>
                  </a:txBody>
                  <a:tcPr/>
                </a:tc>
                <a:tc>
                  <a:txBody>
                    <a:bodyPr/>
                    <a:lstStyle/>
                    <a:p>
                      <a:r>
                        <a:rPr lang="en-US" dirty="0"/>
                        <a:t>Aquatic Life Criteria</a:t>
                      </a:r>
                    </a:p>
                  </a:txBody>
                  <a:tcPr/>
                </a:tc>
                <a:tc>
                  <a:txBody>
                    <a:bodyPr/>
                    <a:lstStyle/>
                    <a:p>
                      <a:r>
                        <a:rPr lang="en-US" dirty="0"/>
                        <a:t>DO Criteria (mg/L)</a:t>
                      </a:r>
                    </a:p>
                  </a:txBody>
                  <a:tcPr/>
                </a:tc>
                <a:extLst>
                  <a:ext uri="{0D108BD9-81ED-4DB2-BD59-A6C34878D82A}">
                    <a16:rowId xmlns:a16="http://schemas.microsoft.com/office/drawing/2014/main" val="1740378287"/>
                  </a:ext>
                </a:extLst>
              </a:tr>
              <a:tr h="370840">
                <a:tc>
                  <a:txBody>
                    <a:bodyPr/>
                    <a:lstStyle/>
                    <a:p>
                      <a:r>
                        <a:rPr lang="en-US" dirty="0"/>
                        <a:t>Upstream</a:t>
                      </a:r>
                    </a:p>
                  </a:txBody>
                  <a:tcPr/>
                </a:tc>
                <a:tc>
                  <a:txBody>
                    <a:bodyPr/>
                    <a:lstStyle/>
                    <a:p>
                      <a:r>
                        <a:rPr lang="en-US" dirty="0"/>
                        <a:t>From confluence with Live Oak Creek upstream to headwaters</a:t>
                      </a:r>
                    </a:p>
                  </a:txBody>
                  <a:tcPr/>
                </a:tc>
                <a:tc>
                  <a:txBody>
                    <a:bodyPr/>
                    <a:lstStyle/>
                    <a:p>
                      <a:r>
                        <a:rPr lang="en-US" dirty="0"/>
                        <a:t>Intermittent</a:t>
                      </a:r>
                    </a:p>
                  </a:txBody>
                  <a:tcPr/>
                </a:tc>
                <a:tc>
                  <a:txBody>
                    <a:bodyPr/>
                    <a:lstStyle/>
                    <a:p>
                      <a:r>
                        <a:rPr lang="en-US" dirty="0"/>
                        <a:t>Minimal</a:t>
                      </a:r>
                    </a:p>
                  </a:txBody>
                  <a:tcPr/>
                </a:tc>
                <a:tc>
                  <a:txBody>
                    <a:bodyPr/>
                    <a:lstStyle/>
                    <a:p>
                      <a:r>
                        <a:rPr lang="en-US" dirty="0"/>
                        <a:t>2.0 average/ 1.5 minimum</a:t>
                      </a:r>
                    </a:p>
                  </a:txBody>
                  <a:tcPr/>
                </a:tc>
                <a:extLst>
                  <a:ext uri="{0D108BD9-81ED-4DB2-BD59-A6C34878D82A}">
                    <a16:rowId xmlns:a16="http://schemas.microsoft.com/office/drawing/2014/main" val="738307520"/>
                  </a:ext>
                </a:extLst>
              </a:tr>
              <a:tr h="370840">
                <a:tc>
                  <a:txBody>
                    <a:bodyPr/>
                    <a:lstStyle/>
                    <a:p>
                      <a:r>
                        <a:rPr lang="en-US" dirty="0"/>
                        <a:t>Middle</a:t>
                      </a:r>
                    </a:p>
                  </a:txBody>
                  <a:tcPr/>
                </a:tc>
                <a:tc>
                  <a:txBody>
                    <a:bodyPr/>
                    <a:lstStyle/>
                    <a:p>
                      <a:r>
                        <a:rPr lang="en-US" dirty="0"/>
                        <a:t>From confluence with Pin Oak Creek upstream to Live Oak Creek</a:t>
                      </a:r>
                    </a:p>
                  </a:txBody>
                  <a:tcPr/>
                </a:tc>
                <a:tc>
                  <a:txBody>
                    <a:bodyPr/>
                    <a:lstStyle/>
                    <a:p>
                      <a:r>
                        <a:rPr lang="en-US" dirty="0"/>
                        <a:t>Intermittent with Pools</a:t>
                      </a:r>
                    </a:p>
                  </a:txBody>
                  <a:tcPr/>
                </a:tc>
                <a:tc>
                  <a:txBody>
                    <a:bodyPr/>
                    <a:lstStyle/>
                    <a:p>
                      <a:r>
                        <a:rPr lang="en-US" dirty="0"/>
                        <a:t>Intermediate</a:t>
                      </a:r>
                    </a:p>
                  </a:txBody>
                  <a:tcPr/>
                </a:tc>
                <a:tc>
                  <a:txBody>
                    <a:bodyPr/>
                    <a:lstStyle/>
                    <a:p>
                      <a:r>
                        <a:rPr lang="en-US" dirty="0"/>
                        <a:t>3.0 average/ 2.0 minimum</a:t>
                      </a:r>
                    </a:p>
                  </a:txBody>
                  <a:tcPr/>
                </a:tc>
                <a:extLst>
                  <a:ext uri="{0D108BD9-81ED-4DB2-BD59-A6C34878D82A}">
                    <a16:rowId xmlns:a16="http://schemas.microsoft.com/office/drawing/2014/main" val="933682977"/>
                  </a:ext>
                </a:extLst>
              </a:tr>
              <a:tr h="370840">
                <a:tc>
                  <a:txBody>
                    <a:bodyPr/>
                    <a:lstStyle/>
                    <a:p>
                      <a:r>
                        <a:rPr lang="en-US" dirty="0"/>
                        <a:t>Downstream</a:t>
                      </a:r>
                    </a:p>
                  </a:txBody>
                  <a:tcPr/>
                </a:tc>
                <a:tc>
                  <a:txBody>
                    <a:bodyPr/>
                    <a:lstStyle/>
                    <a:p>
                      <a:r>
                        <a:rPr lang="en-US" dirty="0"/>
                        <a:t>From confluence with Colorado River upstream to Pin Oak Creek</a:t>
                      </a:r>
                    </a:p>
                  </a:txBody>
                  <a:tcPr/>
                </a:tc>
                <a:tc>
                  <a:txBody>
                    <a:bodyPr/>
                    <a:lstStyle/>
                    <a:p>
                      <a:r>
                        <a:rPr lang="en-US" dirty="0"/>
                        <a:t>Perennial</a:t>
                      </a:r>
                    </a:p>
                  </a:txBody>
                  <a:tcPr/>
                </a:tc>
                <a:tc>
                  <a:txBody>
                    <a:bodyPr/>
                    <a:lstStyle/>
                    <a:p>
                      <a:r>
                        <a:rPr lang="en-US" dirty="0"/>
                        <a:t>High</a:t>
                      </a:r>
                    </a:p>
                  </a:txBody>
                  <a:tcPr/>
                </a:tc>
                <a:tc>
                  <a:txBody>
                    <a:bodyPr/>
                    <a:lstStyle/>
                    <a:p>
                      <a:r>
                        <a:rPr lang="en-US" dirty="0"/>
                        <a:t>5.0 average/ 3.0 minimum</a:t>
                      </a:r>
                    </a:p>
                  </a:txBody>
                  <a:tcPr/>
                </a:tc>
                <a:extLst>
                  <a:ext uri="{0D108BD9-81ED-4DB2-BD59-A6C34878D82A}">
                    <a16:rowId xmlns:a16="http://schemas.microsoft.com/office/drawing/2014/main" val="778685469"/>
                  </a:ext>
                </a:extLst>
              </a:tr>
            </a:tbl>
          </a:graphicData>
        </a:graphic>
      </p:graphicFrame>
      <p:grpSp>
        <p:nvGrpSpPr>
          <p:cNvPr id="8" name="Group 7" descr="Appendix D will only have updated changes for middle and downstream sections of Buckners Creek. Intermittent streams not typically put into Appendix D.">
            <a:extLst>
              <a:ext uri="{FF2B5EF4-FFF2-40B4-BE49-F238E27FC236}">
                <a16:creationId xmlns:a16="http://schemas.microsoft.com/office/drawing/2014/main" id="{6B38E510-03F0-45F0-BA8D-90838534F15A}"/>
              </a:ext>
            </a:extLst>
          </p:cNvPr>
          <p:cNvGrpSpPr/>
          <p:nvPr/>
        </p:nvGrpSpPr>
        <p:grpSpPr>
          <a:xfrm>
            <a:off x="332282" y="3429000"/>
            <a:ext cx="11204397" cy="2744986"/>
            <a:chOff x="332282" y="3429000"/>
            <a:chExt cx="11204397" cy="2744986"/>
          </a:xfrm>
        </p:grpSpPr>
        <p:sp>
          <p:nvSpPr>
            <p:cNvPr id="5" name="Rectangle: Rounded Corners 4">
              <a:extLst>
                <a:ext uri="{FF2B5EF4-FFF2-40B4-BE49-F238E27FC236}">
                  <a16:creationId xmlns:a16="http://schemas.microsoft.com/office/drawing/2014/main" id="{329015F8-B719-4DE0-8F38-52E56F3BA921}"/>
                </a:ext>
                <a:ext uri="{C183D7F6-B498-43B3-948B-1728B52AA6E4}">
                  <adec:decorative xmlns:adec="http://schemas.microsoft.com/office/drawing/2017/decorative" val="1"/>
                </a:ext>
              </a:extLst>
            </p:cNvPr>
            <p:cNvSpPr/>
            <p:nvPr/>
          </p:nvSpPr>
          <p:spPr>
            <a:xfrm>
              <a:off x="332282" y="3429000"/>
              <a:ext cx="11204397" cy="1450757"/>
            </a:xfrm>
            <a:prstGeom prst="roundRect">
              <a:avLst/>
            </a:prstGeom>
            <a:noFill/>
            <a:ln w="1238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B281624-1214-46DD-B131-206D568EA701}"/>
                </a:ext>
                <a:ext uri="{C183D7F6-B498-43B3-948B-1728B52AA6E4}">
                  <adec:decorative xmlns:adec="http://schemas.microsoft.com/office/drawing/2017/decorative" val="1"/>
                </a:ext>
              </a:extLst>
            </p:cNvPr>
            <p:cNvSpPr txBox="1"/>
            <p:nvPr/>
          </p:nvSpPr>
          <p:spPr>
            <a:xfrm>
              <a:off x="3361943" y="5527655"/>
              <a:ext cx="4757929" cy="646331"/>
            </a:xfrm>
            <a:prstGeom prst="rect">
              <a:avLst/>
            </a:prstGeom>
            <a:noFill/>
          </p:spPr>
          <p:txBody>
            <a:bodyPr wrap="square" rtlCol="0">
              <a:spAutoFit/>
            </a:bodyPr>
            <a:lstStyle/>
            <a:p>
              <a:r>
                <a:rPr lang="en-US" sz="3600" b="1" dirty="0">
                  <a:solidFill>
                    <a:schemeClr val="accent2"/>
                  </a:solidFill>
                </a:rPr>
                <a:t>Update in Appendix D</a:t>
              </a:r>
            </a:p>
          </p:txBody>
        </p:sp>
        <p:sp>
          <p:nvSpPr>
            <p:cNvPr id="7" name="Arrow: Bent 6">
              <a:extLst>
                <a:ext uri="{FF2B5EF4-FFF2-40B4-BE49-F238E27FC236}">
                  <a16:creationId xmlns:a16="http://schemas.microsoft.com/office/drawing/2014/main" id="{A8EFE006-2C2D-4D7F-94F3-F78AC231263D}"/>
                </a:ext>
                <a:ext uri="{C183D7F6-B498-43B3-948B-1728B52AA6E4}">
                  <adec:decorative xmlns:adec="http://schemas.microsoft.com/office/drawing/2017/decorative" val="1"/>
                </a:ext>
              </a:extLst>
            </p:cNvPr>
            <p:cNvSpPr/>
            <p:nvPr/>
          </p:nvSpPr>
          <p:spPr>
            <a:xfrm rot="16200000">
              <a:off x="2416301" y="5043678"/>
              <a:ext cx="868680" cy="102260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68436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C5F25E-CD64-4376-B937-3D4633B68A1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4131" y="161055"/>
            <a:ext cx="4031549" cy="6039293"/>
          </a:xfrm>
          <a:prstGeom prst="rect">
            <a:avLst/>
          </a:prstGeom>
        </p:spPr>
      </p:pic>
      <p:sp>
        <p:nvSpPr>
          <p:cNvPr id="2" name="Title 1" descr="Title: contact info">
            <a:extLst>
              <a:ext uri="{FF2B5EF4-FFF2-40B4-BE49-F238E27FC236}">
                <a16:creationId xmlns:a16="http://schemas.microsoft.com/office/drawing/2014/main" id="{F732693A-4251-4A6A-9171-F2E54EDF62AE}"/>
              </a:ext>
            </a:extLst>
          </p:cNvPr>
          <p:cNvSpPr>
            <a:spLocks noGrp="1"/>
          </p:cNvSpPr>
          <p:nvPr>
            <p:ph type="title"/>
          </p:nvPr>
        </p:nvSpPr>
        <p:spPr>
          <a:xfrm>
            <a:off x="1097280" y="286603"/>
            <a:ext cx="5321993" cy="1450757"/>
          </a:xfrm>
        </p:spPr>
        <p:txBody>
          <a:bodyPr/>
          <a:lstStyle/>
          <a:p>
            <a:r>
              <a:rPr lang="en-US" dirty="0"/>
              <a:t>Contact Information</a:t>
            </a:r>
          </a:p>
        </p:txBody>
      </p:sp>
      <p:sp>
        <p:nvSpPr>
          <p:cNvPr id="3" name="Content Placeholder 2" descr="Contact information for site-specific coordinator on water quality standards team.">
            <a:extLst>
              <a:ext uri="{FF2B5EF4-FFF2-40B4-BE49-F238E27FC236}">
                <a16:creationId xmlns:a16="http://schemas.microsoft.com/office/drawing/2014/main" id="{FE692764-68E9-409C-ABD6-5473E5F8BCE6}"/>
              </a:ext>
            </a:extLst>
          </p:cNvPr>
          <p:cNvSpPr>
            <a:spLocks noGrp="1"/>
          </p:cNvSpPr>
          <p:nvPr>
            <p:ph idx="1"/>
          </p:nvPr>
        </p:nvSpPr>
        <p:spPr>
          <a:xfrm>
            <a:off x="645589" y="1878785"/>
            <a:ext cx="5534874" cy="4023360"/>
          </a:xfrm>
        </p:spPr>
        <p:txBody>
          <a:bodyPr>
            <a:normAutofit/>
          </a:bodyPr>
          <a:lstStyle/>
          <a:p>
            <a:pPr marL="0" indent="0">
              <a:buNone/>
            </a:pPr>
            <a:r>
              <a:rPr lang="en-US" sz="2400" dirty="0"/>
              <a:t>Elizabeth Malloy</a:t>
            </a:r>
          </a:p>
          <a:p>
            <a:pPr marL="0" indent="0">
              <a:buNone/>
            </a:pPr>
            <a:r>
              <a:rPr lang="en-US" sz="2400" dirty="0"/>
              <a:t>Water Quality Standards Team</a:t>
            </a:r>
          </a:p>
          <a:p>
            <a:pPr marL="0" indent="0">
              <a:buNone/>
            </a:pPr>
            <a:r>
              <a:rPr lang="en-US" sz="2400" dirty="0"/>
              <a:t>Site-specific Coordinator</a:t>
            </a:r>
          </a:p>
          <a:p>
            <a:pPr marL="341313" indent="-341313">
              <a:buFont typeface="Calibri" panose="020F0502020204030204" pitchFamily="34" charset="0"/>
              <a:buChar char="•"/>
            </a:pPr>
            <a:endParaRPr lang="en-US" sz="2400" dirty="0"/>
          </a:p>
          <a:p>
            <a:pPr marL="341313" indent="-341313">
              <a:buFont typeface="Calibri" panose="020F0502020204030204" pitchFamily="34" charset="0"/>
              <a:buChar char="•"/>
            </a:pPr>
            <a:r>
              <a:rPr lang="en-US" sz="2400" dirty="0"/>
              <a:t>Phone: 512-239-3166</a:t>
            </a:r>
          </a:p>
          <a:p>
            <a:pPr marL="341313" indent="-341313">
              <a:buFont typeface="Calibri" panose="020F0502020204030204" pitchFamily="34" charset="0"/>
              <a:buChar char="•"/>
            </a:pPr>
            <a:r>
              <a:rPr lang="en-US" sz="2400" dirty="0"/>
              <a:t>Email:  elizabeth.malloy@tceq.texas.gov</a:t>
            </a:r>
          </a:p>
        </p:txBody>
      </p:sp>
    </p:spTree>
    <p:extLst>
      <p:ext uri="{BB962C8B-B14F-4D97-AF65-F5344CB8AC3E}">
        <p14:creationId xmlns:p14="http://schemas.microsoft.com/office/powerpoint/2010/main" val="1437798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EE26993-E72C-46BA-8976-D74DEFAA428F}"/>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598" b="9261"/>
          <a:stretch/>
        </p:blipFill>
        <p:spPr bwMode="auto">
          <a:xfrm>
            <a:off x="689113" y="126844"/>
            <a:ext cx="10628242" cy="620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Questions?">
            <a:extLst>
              <a:ext uri="{FF2B5EF4-FFF2-40B4-BE49-F238E27FC236}">
                <a16:creationId xmlns:a16="http://schemas.microsoft.com/office/drawing/2014/main" id="{44BFF62D-307E-43C6-B2C3-C8924990C44B}"/>
              </a:ext>
            </a:extLst>
          </p:cNvPr>
          <p:cNvSpPr>
            <a:spLocks noGrp="1"/>
          </p:cNvSpPr>
          <p:nvPr>
            <p:ph type="title"/>
          </p:nvPr>
        </p:nvSpPr>
        <p:spPr>
          <a:xfrm>
            <a:off x="4140925" y="326571"/>
            <a:ext cx="3431178" cy="931224"/>
          </a:xfrm>
        </p:spPr>
        <p:txBody>
          <a:bodyPr/>
          <a:lstStyle/>
          <a:p>
            <a:r>
              <a:rPr lang="en-US" b="1" dirty="0"/>
              <a:t>Questions?</a:t>
            </a:r>
          </a:p>
        </p:txBody>
      </p:sp>
    </p:spTree>
    <p:extLst>
      <p:ext uri="{BB962C8B-B14F-4D97-AF65-F5344CB8AC3E}">
        <p14:creationId xmlns:p14="http://schemas.microsoft.com/office/powerpoint/2010/main" val="1966005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8CF1ABCC-83EF-4E3E-A89B-43C5D485AE4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8393" y="2019341"/>
            <a:ext cx="5597287" cy="4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Recommended site-specific changes to water quality standards in 2020">
            <a:extLst>
              <a:ext uri="{FF2B5EF4-FFF2-40B4-BE49-F238E27FC236}">
                <a16:creationId xmlns:a16="http://schemas.microsoft.com/office/drawing/2014/main" id="{08A1F3BF-4C7F-4162-8F9D-EE06C591C572}"/>
              </a:ext>
            </a:extLst>
          </p:cNvPr>
          <p:cNvSpPr>
            <a:spLocks noGrp="1"/>
          </p:cNvSpPr>
          <p:nvPr>
            <p:ph type="title"/>
          </p:nvPr>
        </p:nvSpPr>
        <p:spPr>
          <a:xfrm>
            <a:off x="1097280" y="286603"/>
            <a:ext cx="10058400" cy="1450757"/>
          </a:xfrm>
        </p:spPr>
        <p:txBody>
          <a:bodyPr/>
          <a:lstStyle/>
          <a:p>
            <a:r>
              <a:rPr lang="en-US" dirty="0"/>
              <a:t>Recommended Site-Specific Changes</a:t>
            </a:r>
          </a:p>
        </p:txBody>
      </p:sp>
      <p:sp>
        <p:nvSpPr>
          <p:cNvPr id="3" name="Content Placeholder 2" descr="One classified segment is undergoing revision. Four unclassified segments are undergoing standards revisions, two of which will be covered in this workgroup meeting.">
            <a:extLst>
              <a:ext uri="{FF2B5EF4-FFF2-40B4-BE49-F238E27FC236}">
                <a16:creationId xmlns:a16="http://schemas.microsoft.com/office/drawing/2014/main" id="{D4D111F8-E382-4970-A793-2625EBF156A9}"/>
              </a:ext>
            </a:extLst>
          </p:cNvPr>
          <p:cNvSpPr>
            <a:spLocks noGrp="1"/>
          </p:cNvSpPr>
          <p:nvPr>
            <p:ph idx="1"/>
          </p:nvPr>
        </p:nvSpPr>
        <p:spPr>
          <a:xfrm>
            <a:off x="633047" y="2019341"/>
            <a:ext cx="4110824" cy="4023360"/>
          </a:xfrm>
        </p:spPr>
        <p:txBody>
          <a:bodyPr>
            <a:normAutofit/>
          </a:bodyPr>
          <a:lstStyle/>
          <a:p>
            <a:pPr marL="338138" indent="-338138">
              <a:buFont typeface="Calibri" panose="020F0502020204030204" pitchFamily="34" charset="0"/>
              <a:buChar char="•"/>
            </a:pPr>
            <a:r>
              <a:rPr lang="en-US" sz="2400" dirty="0"/>
              <a:t>One change in Appendix A</a:t>
            </a:r>
          </a:p>
          <a:p>
            <a:pPr marL="0" indent="0">
              <a:buNone/>
            </a:pPr>
            <a:endParaRPr lang="en-US" sz="2400" dirty="0"/>
          </a:p>
          <a:p>
            <a:pPr marL="338138" indent="-338138">
              <a:buFont typeface="Calibri" panose="020F0502020204030204" pitchFamily="34" charset="0"/>
              <a:buChar char="•"/>
            </a:pPr>
            <a:r>
              <a:rPr lang="en-US" sz="2400" dirty="0"/>
              <a:t>One change in Appendix D</a:t>
            </a:r>
          </a:p>
          <a:p>
            <a:pPr marL="708660" lvl="3" indent="-342900">
              <a:buFont typeface="Courier New" panose="02070309020205020404" pitchFamily="49" charset="0"/>
              <a:buChar char="o"/>
            </a:pPr>
            <a:r>
              <a:rPr lang="en-US" sz="2000" dirty="0"/>
              <a:t>Based on UAA analyses</a:t>
            </a:r>
          </a:p>
        </p:txBody>
      </p:sp>
    </p:spTree>
    <p:extLst>
      <p:ext uri="{BB962C8B-B14F-4D97-AF65-F5344CB8AC3E}">
        <p14:creationId xmlns:p14="http://schemas.microsoft.com/office/powerpoint/2010/main" val="3495906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Appendix A recommended changes">
            <a:extLst>
              <a:ext uri="{FF2B5EF4-FFF2-40B4-BE49-F238E27FC236}">
                <a16:creationId xmlns:a16="http://schemas.microsoft.com/office/drawing/2014/main" id="{3ABCD1CB-7EC4-4211-9C8D-278CA7B830E4}"/>
              </a:ext>
            </a:extLst>
          </p:cNvPr>
          <p:cNvSpPr>
            <a:spLocks noGrp="1"/>
          </p:cNvSpPr>
          <p:nvPr>
            <p:ph type="title"/>
          </p:nvPr>
        </p:nvSpPr>
        <p:spPr/>
        <p:txBody>
          <a:bodyPr/>
          <a:lstStyle/>
          <a:p>
            <a:r>
              <a:rPr lang="en-US" dirty="0"/>
              <a:t>Appendix A Recommended PWS Use Change</a:t>
            </a:r>
          </a:p>
        </p:txBody>
      </p:sp>
      <p:graphicFrame>
        <p:nvGraphicFramePr>
          <p:cNvPr id="4" name="Content Placeholder 3" descr="Brushy Creek segment 1244 has a designated use as public water supply. This designated use should be removed downstream of the Edwards Aquifer.">
            <a:extLst>
              <a:ext uri="{FF2B5EF4-FFF2-40B4-BE49-F238E27FC236}">
                <a16:creationId xmlns:a16="http://schemas.microsoft.com/office/drawing/2014/main" id="{857F6B96-2213-4E87-8260-3FABCE1941CA}"/>
              </a:ext>
            </a:extLst>
          </p:cNvPr>
          <p:cNvGraphicFramePr>
            <a:graphicFrameLocks noGrp="1"/>
          </p:cNvGraphicFramePr>
          <p:nvPr>
            <p:ph idx="1"/>
            <p:extLst>
              <p:ext uri="{D42A27DB-BD31-4B8C-83A1-F6EECF244321}">
                <p14:modId xmlns:p14="http://schemas.microsoft.com/office/powerpoint/2010/main" val="192244561"/>
              </p:ext>
            </p:extLst>
          </p:nvPr>
        </p:nvGraphicFramePr>
        <p:xfrm>
          <a:off x="1097280" y="1909763"/>
          <a:ext cx="10726420" cy="1559560"/>
        </p:xfrm>
        <a:graphic>
          <a:graphicData uri="http://schemas.openxmlformats.org/drawingml/2006/table">
            <a:tbl>
              <a:tblPr firstRow="1" bandRow="1">
                <a:tableStyleId>{073A0DAA-6AF3-43AB-8588-CEC1D06C72B9}</a:tableStyleId>
              </a:tblPr>
              <a:tblGrid>
                <a:gridCol w="1150620">
                  <a:extLst>
                    <a:ext uri="{9D8B030D-6E8A-4147-A177-3AD203B41FA5}">
                      <a16:colId xmlns:a16="http://schemas.microsoft.com/office/drawing/2014/main" val="3447509107"/>
                    </a:ext>
                  </a:extLst>
                </a:gridCol>
                <a:gridCol w="1511300">
                  <a:extLst>
                    <a:ext uri="{9D8B030D-6E8A-4147-A177-3AD203B41FA5}">
                      <a16:colId xmlns:a16="http://schemas.microsoft.com/office/drawing/2014/main" val="2924094540"/>
                    </a:ext>
                  </a:extLst>
                </a:gridCol>
                <a:gridCol w="2959100">
                  <a:extLst>
                    <a:ext uri="{9D8B030D-6E8A-4147-A177-3AD203B41FA5}">
                      <a16:colId xmlns:a16="http://schemas.microsoft.com/office/drawing/2014/main" val="1930191861"/>
                    </a:ext>
                  </a:extLst>
                </a:gridCol>
                <a:gridCol w="5105400">
                  <a:extLst>
                    <a:ext uri="{9D8B030D-6E8A-4147-A177-3AD203B41FA5}">
                      <a16:colId xmlns:a16="http://schemas.microsoft.com/office/drawing/2014/main" val="207839830"/>
                    </a:ext>
                  </a:extLst>
                </a:gridCol>
              </a:tblGrid>
              <a:tr h="370840">
                <a:tc>
                  <a:txBody>
                    <a:bodyPr/>
                    <a:lstStyle/>
                    <a:p>
                      <a:r>
                        <a:rPr lang="en-US" dirty="0"/>
                        <a:t>Segment</a:t>
                      </a:r>
                    </a:p>
                  </a:txBody>
                  <a:tcPr/>
                </a:tc>
                <a:tc>
                  <a:txBody>
                    <a:bodyPr/>
                    <a:lstStyle/>
                    <a:p>
                      <a:r>
                        <a:rPr lang="en-US" dirty="0"/>
                        <a:t>Waterbody</a:t>
                      </a:r>
                    </a:p>
                  </a:txBody>
                  <a:tcPr/>
                </a:tc>
                <a:tc>
                  <a:txBody>
                    <a:bodyPr/>
                    <a:lstStyle/>
                    <a:p>
                      <a:r>
                        <a:rPr lang="en-US" dirty="0"/>
                        <a:t>Designated use altered</a:t>
                      </a:r>
                    </a:p>
                  </a:txBody>
                  <a:tcPr/>
                </a:tc>
                <a:tc>
                  <a:txBody>
                    <a:bodyPr/>
                    <a:lstStyle/>
                    <a:p>
                      <a:r>
                        <a:rPr lang="en-US" dirty="0"/>
                        <a:t>Recommended changes</a:t>
                      </a:r>
                    </a:p>
                  </a:txBody>
                  <a:tcPr/>
                </a:tc>
                <a:extLst>
                  <a:ext uri="{0D108BD9-81ED-4DB2-BD59-A6C34878D82A}">
                    <a16:rowId xmlns:a16="http://schemas.microsoft.com/office/drawing/2014/main" val="695627619"/>
                  </a:ext>
                </a:extLst>
              </a:tr>
              <a:tr h="370840">
                <a:tc>
                  <a:txBody>
                    <a:bodyPr/>
                    <a:lstStyle/>
                    <a:p>
                      <a:r>
                        <a:rPr lang="en-US" dirty="0"/>
                        <a:t>1244</a:t>
                      </a:r>
                    </a:p>
                  </a:txBody>
                  <a:tcPr/>
                </a:tc>
                <a:tc>
                  <a:txBody>
                    <a:bodyPr/>
                    <a:lstStyle/>
                    <a:p>
                      <a:r>
                        <a:rPr lang="en-US" dirty="0"/>
                        <a:t>Brushy Creek</a:t>
                      </a:r>
                    </a:p>
                  </a:txBody>
                  <a:tcPr/>
                </a:tc>
                <a:tc>
                  <a:txBody>
                    <a:bodyPr/>
                    <a:lstStyle/>
                    <a:p>
                      <a:pPr marL="0" indent="0">
                        <a:buFont typeface="Arial" panose="020B0604020202020204" pitchFamily="34" charset="0"/>
                        <a:buNone/>
                      </a:pPr>
                      <a:r>
                        <a:rPr lang="en-US" dirty="0"/>
                        <a:t>Public Water Supply (PWS)</a:t>
                      </a:r>
                      <a:endParaRPr lang="en-US" b="1" dirty="0"/>
                    </a:p>
                  </a:txBody>
                  <a:tcPr/>
                </a:tc>
                <a:tc>
                  <a:txBody>
                    <a:bodyPr/>
                    <a:lstStyle/>
                    <a:p>
                      <a:r>
                        <a:rPr lang="en-US" dirty="0"/>
                        <a:t>Removal of PWS designated use from the confluence with the San Gabriel river upstream to the most downstream edge of the Edwards Aquifer transition zone</a:t>
                      </a:r>
                    </a:p>
                  </a:txBody>
                  <a:tcPr/>
                </a:tc>
                <a:extLst>
                  <a:ext uri="{0D108BD9-81ED-4DB2-BD59-A6C34878D82A}">
                    <a16:rowId xmlns:a16="http://schemas.microsoft.com/office/drawing/2014/main" val="1427083615"/>
                  </a:ext>
                </a:extLst>
              </a:tr>
            </a:tbl>
          </a:graphicData>
        </a:graphic>
      </p:graphicFrame>
    </p:spTree>
    <p:extLst>
      <p:ext uri="{BB962C8B-B14F-4D97-AF65-F5344CB8AC3E}">
        <p14:creationId xmlns:p14="http://schemas.microsoft.com/office/powerpoint/2010/main" val="2937378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9A66-9D81-4808-BB6B-F33E1A208DBB}"/>
              </a:ext>
            </a:extLst>
          </p:cNvPr>
          <p:cNvSpPr>
            <a:spLocks noGrp="1"/>
          </p:cNvSpPr>
          <p:nvPr>
            <p:ph type="title"/>
          </p:nvPr>
        </p:nvSpPr>
        <p:spPr/>
        <p:txBody>
          <a:bodyPr/>
          <a:lstStyle/>
          <a:p>
            <a:r>
              <a:rPr lang="en-US" dirty="0"/>
              <a:t>Appendix A Changes</a:t>
            </a:r>
          </a:p>
        </p:txBody>
      </p:sp>
      <p:pic>
        <p:nvPicPr>
          <p:cNvPr id="8" name="Picture 7" descr="This is a map of the entire segment of Brushy Creek. The segment runs through Edwards Aquifer recharge and transition zones. Wastewater outfalls, public water supply intakes, and public water supply wells are also mapped. ">
            <a:extLst>
              <a:ext uri="{FF2B5EF4-FFF2-40B4-BE49-F238E27FC236}">
                <a16:creationId xmlns:a16="http://schemas.microsoft.com/office/drawing/2014/main" id="{8FFA163C-13E7-4703-8BEC-182083890FE9}"/>
              </a:ext>
            </a:extLst>
          </p:cNvPr>
          <p:cNvPicPr>
            <a:picLocks noChangeAspect="1"/>
          </p:cNvPicPr>
          <p:nvPr/>
        </p:nvPicPr>
        <p:blipFill>
          <a:blip r:embed="rId3"/>
          <a:stretch>
            <a:fillRect/>
          </a:stretch>
        </p:blipFill>
        <p:spPr>
          <a:xfrm>
            <a:off x="346392" y="312003"/>
            <a:ext cx="11327448" cy="5962386"/>
          </a:xfrm>
          <a:prstGeom prst="rect">
            <a:avLst/>
          </a:prstGeom>
        </p:spPr>
      </p:pic>
    </p:spTree>
    <p:extLst>
      <p:ext uri="{BB962C8B-B14F-4D97-AF65-F5344CB8AC3E}">
        <p14:creationId xmlns:p14="http://schemas.microsoft.com/office/powerpoint/2010/main" val="2926198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170DB4-E4C4-4A85-9DF8-BE0B5DF2159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199" y="1948913"/>
            <a:ext cx="5364481" cy="4023360"/>
          </a:xfrm>
          <a:prstGeom prst="rect">
            <a:avLst/>
          </a:prstGeom>
        </p:spPr>
      </p:pic>
      <p:sp>
        <p:nvSpPr>
          <p:cNvPr id="2" name="Title 1" descr="Changes to unclassified segments. This slide is an overview of all Appendix D changes covered in this presentation.">
            <a:extLst>
              <a:ext uri="{FF2B5EF4-FFF2-40B4-BE49-F238E27FC236}">
                <a16:creationId xmlns:a16="http://schemas.microsoft.com/office/drawing/2014/main" id="{D7E0E32B-7DAB-4B95-9005-12CE8E172C12}"/>
              </a:ext>
            </a:extLst>
          </p:cNvPr>
          <p:cNvSpPr>
            <a:spLocks noGrp="1"/>
          </p:cNvSpPr>
          <p:nvPr>
            <p:ph type="title"/>
          </p:nvPr>
        </p:nvSpPr>
        <p:spPr>
          <a:xfrm>
            <a:off x="1097280" y="286603"/>
            <a:ext cx="10058400" cy="1450757"/>
          </a:xfrm>
        </p:spPr>
        <p:txBody>
          <a:bodyPr/>
          <a:lstStyle/>
          <a:p>
            <a:r>
              <a:rPr lang="en-US" dirty="0"/>
              <a:t>Appendix D Recommended Change</a:t>
            </a:r>
          </a:p>
        </p:txBody>
      </p:sp>
      <p:sp>
        <p:nvSpPr>
          <p:cNvPr id="3" name="Content Placeholder 2" descr="South Fork Taylor Bayou will be split into two sections based on flow regime. Buckners Creek was split into 3 sections based on flow regime.">
            <a:extLst>
              <a:ext uri="{FF2B5EF4-FFF2-40B4-BE49-F238E27FC236}">
                <a16:creationId xmlns:a16="http://schemas.microsoft.com/office/drawing/2014/main" id="{6859031B-6538-4B6F-B6B6-1FC86322CB25}"/>
              </a:ext>
            </a:extLst>
          </p:cNvPr>
          <p:cNvSpPr>
            <a:spLocks noGrp="1"/>
          </p:cNvSpPr>
          <p:nvPr>
            <p:ph idx="1"/>
          </p:nvPr>
        </p:nvSpPr>
        <p:spPr>
          <a:xfrm>
            <a:off x="444843" y="1948913"/>
            <a:ext cx="5250511" cy="4023360"/>
          </a:xfrm>
        </p:spPr>
        <p:txBody>
          <a:bodyPr>
            <a:normAutofit/>
          </a:bodyPr>
          <a:lstStyle/>
          <a:p>
            <a:pPr marL="0" indent="0">
              <a:buNone/>
            </a:pPr>
            <a:r>
              <a:rPr lang="en-US" sz="2400" b="1" u="sng" dirty="0"/>
              <a:t>1402C </a:t>
            </a:r>
            <a:r>
              <a:rPr lang="en-US" sz="2400" b="1" u="sng" dirty="0" err="1"/>
              <a:t>Buckners</a:t>
            </a:r>
            <a:r>
              <a:rPr lang="en-US" sz="2400" b="1" u="sng" dirty="0"/>
              <a:t> Creek</a:t>
            </a:r>
          </a:p>
          <a:p>
            <a:pPr marL="338138" indent="-338138">
              <a:buFont typeface="Calibri" panose="020F0502020204030204" pitchFamily="34" charset="0"/>
              <a:buChar char="•"/>
            </a:pPr>
            <a:r>
              <a:rPr lang="en-US" sz="2400" dirty="0"/>
              <a:t>Stream split into three sections with site-specific DO criteria based on flow regime</a:t>
            </a:r>
          </a:p>
        </p:txBody>
      </p:sp>
    </p:spTree>
    <p:extLst>
      <p:ext uri="{BB962C8B-B14F-4D97-AF65-F5344CB8AC3E}">
        <p14:creationId xmlns:p14="http://schemas.microsoft.com/office/powerpoint/2010/main" val="1781559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25D7C18-7CA2-4E6C-8B5E-5AF702048F8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811425" y="1948913"/>
            <a:ext cx="5324076" cy="40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Slide is about Use-attainability Analyses.">
            <a:extLst>
              <a:ext uri="{FF2B5EF4-FFF2-40B4-BE49-F238E27FC236}">
                <a16:creationId xmlns:a16="http://schemas.microsoft.com/office/drawing/2014/main" id="{AE8FB6FE-1BC2-40B1-B805-0FAC7F584BD1}"/>
              </a:ext>
            </a:extLst>
          </p:cNvPr>
          <p:cNvSpPr>
            <a:spLocks noGrp="1"/>
          </p:cNvSpPr>
          <p:nvPr>
            <p:ph type="title"/>
          </p:nvPr>
        </p:nvSpPr>
        <p:spPr>
          <a:xfrm>
            <a:off x="1097280" y="286603"/>
            <a:ext cx="10058400" cy="1450757"/>
          </a:xfrm>
        </p:spPr>
        <p:txBody>
          <a:bodyPr/>
          <a:lstStyle/>
          <a:p>
            <a:r>
              <a:rPr lang="en-US" dirty="0"/>
              <a:t>Use-Attainability Analyses (UAA)</a:t>
            </a:r>
          </a:p>
        </p:txBody>
      </p:sp>
      <p:sp>
        <p:nvSpPr>
          <p:cNvPr id="3" name="Content Placeholder 2" descr="The purpose of a use attainability analysis (UAA) is to evaluate and determine the attainable use of a water body.">
            <a:extLst>
              <a:ext uri="{FF2B5EF4-FFF2-40B4-BE49-F238E27FC236}">
                <a16:creationId xmlns:a16="http://schemas.microsoft.com/office/drawing/2014/main" id="{CA628096-219E-4D4F-84DB-2F651E4EEEBE}"/>
              </a:ext>
            </a:extLst>
          </p:cNvPr>
          <p:cNvSpPr>
            <a:spLocks noGrp="1"/>
          </p:cNvSpPr>
          <p:nvPr>
            <p:ph idx="1"/>
          </p:nvPr>
        </p:nvSpPr>
        <p:spPr>
          <a:xfrm>
            <a:off x="634062" y="1948913"/>
            <a:ext cx="4839694" cy="4023360"/>
          </a:xfrm>
        </p:spPr>
        <p:txBody>
          <a:bodyPr>
            <a:normAutofit lnSpcReduction="10000"/>
          </a:bodyPr>
          <a:lstStyle/>
          <a:p>
            <a:pPr marL="338138" indent="-338138">
              <a:buSzPct val="150000"/>
              <a:buFont typeface="Calibri" panose="020F0502020204030204" pitchFamily="34" charset="0"/>
              <a:buChar char="•"/>
            </a:pPr>
            <a:r>
              <a:rPr lang="en-US" sz="2400" dirty="0"/>
              <a:t>Assessment of the physical, chemical, biological, and economic factors affecting attainment of a water body use</a:t>
            </a:r>
          </a:p>
          <a:p>
            <a:pPr marL="338138" indent="-338138">
              <a:buSzPct val="150000"/>
              <a:buFont typeface="Calibri" panose="020F0502020204030204" pitchFamily="34" charset="0"/>
              <a:buChar char="•"/>
            </a:pPr>
            <a:endParaRPr lang="en-US" sz="2400" dirty="0"/>
          </a:p>
          <a:p>
            <a:pPr marL="338138" indent="-338138">
              <a:buSzPct val="150000"/>
              <a:buFont typeface="Calibri" panose="020F0502020204030204" pitchFamily="34" charset="0"/>
              <a:buChar char="•"/>
            </a:pPr>
            <a:r>
              <a:rPr lang="en-US" sz="2400" dirty="0"/>
              <a:t>Evaluate and determine the attainable use of a water body</a:t>
            </a:r>
          </a:p>
          <a:p>
            <a:pPr marL="338138" indent="-338138">
              <a:buSzPct val="150000"/>
              <a:buFont typeface="Calibri" panose="020F0502020204030204" pitchFamily="34" charset="0"/>
              <a:buChar char="•"/>
            </a:pPr>
            <a:endParaRPr lang="en-US" sz="2400" dirty="0"/>
          </a:p>
          <a:p>
            <a:pPr marL="338138" indent="-338138">
              <a:buSzPct val="150000"/>
              <a:buFont typeface="Calibri" panose="020F0502020204030204" pitchFamily="34" charset="0"/>
              <a:buChar char="•"/>
            </a:pPr>
            <a:r>
              <a:rPr lang="en-US" sz="2400" dirty="0"/>
              <a:t>Used to support confirming, adding, or removing a use</a:t>
            </a:r>
          </a:p>
          <a:p>
            <a:endParaRPr lang="en-US" dirty="0"/>
          </a:p>
        </p:txBody>
      </p:sp>
    </p:spTree>
    <p:extLst>
      <p:ext uri="{BB962C8B-B14F-4D97-AF65-F5344CB8AC3E}">
        <p14:creationId xmlns:p14="http://schemas.microsoft.com/office/powerpoint/2010/main" val="2533715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is about Use-attainability Analyses.">
            <a:extLst>
              <a:ext uri="{FF2B5EF4-FFF2-40B4-BE49-F238E27FC236}">
                <a16:creationId xmlns:a16="http://schemas.microsoft.com/office/drawing/2014/main" id="{AE8FB6FE-1BC2-40B1-B805-0FAC7F584BD1}"/>
              </a:ext>
            </a:extLst>
          </p:cNvPr>
          <p:cNvSpPr>
            <a:spLocks noGrp="1"/>
          </p:cNvSpPr>
          <p:nvPr>
            <p:ph type="title"/>
          </p:nvPr>
        </p:nvSpPr>
        <p:spPr>
          <a:xfrm>
            <a:off x="1097280" y="286603"/>
            <a:ext cx="10058400" cy="1450757"/>
          </a:xfrm>
        </p:spPr>
        <p:txBody>
          <a:bodyPr/>
          <a:lstStyle/>
          <a:p>
            <a:r>
              <a:rPr lang="en-US" dirty="0"/>
              <a:t>When is a UAA appropriate?</a:t>
            </a:r>
          </a:p>
        </p:txBody>
      </p:sp>
      <p:sp>
        <p:nvSpPr>
          <p:cNvPr id="3" name="Content Placeholder 2" descr="A Use-attainability analysis is typically used if preliminary data indicate that a waterbody's attainable use might be lower than a presumed or designated use.">
            <a:extLst>
              <a:ext uri="{FF2B5EF4-FFF2-40B4-BE49-F238E27FC236}">
                <a16:creationId xmlns:a16="http://schemas.microsoft.com/office/drawing/2014/main" id="{CA628096-219E-4D4F-84DB-2F651E4EEEBE}"/>
              </a:ext>
            </a:extLst>
          </p:cNvPr>
          <p:cNvSpPr>
            <a:spLocks noGrp="1"/>
          </p:cNvSpPr>
          <p:nvPr>
            <p:ph idx="1"/>
          </p:nvPr>
        </p:nvSpPr>
        <p:spPr>
          <a:xfrm>
            <a:off x="634062" y="1948912"/>
            <a:ext cx="4839694" cy="4353413"/>
          </a:xfrm>
        </p:spPr>
        <p:txBody>
          <a:bodyPr>
            <a:normAutofit/>
          </a:bodyPr>
          <a:lstStyle/>
          <a:p>
            <a:pPr marL="338138" indent="-338138">
              <a:buSzPct val="150000"/>
              <a:buFont typeface="Calibri" panose="020F0502020204030204" pitchFamily="34" charset="0"/>
              <a:buChar char="•"/>
            </a:pPr>
            <a:r>
              <a:rPr lang="en-US" sz="2400" dirty="0"/>
              <a:t>Preliminary assessment of data indicates that the attainable use for a water body might be lower than the presumed or designated use</a:t>
            </a:r>
          </a:p>
          <a:p>
            <a:pPr marL="338138" indent="-338138">
              <a:buSzPct val="150000"/>
              <a:buFont typeface="Calibri" panose="020F0502020204030204" pitchFamily="34" charset="0"/>
              <a:buChar char="•"/>
            </a:pPr>
            <a:r>
              <a:rPr lang="en-US" sz="2400" dirty="0"/>
              <a:t>To support the change of a use to a water body</a:t>
            </a:r>
          </a:p>
          <a:p>
            <a:pPr marL="338138" indent="-338138">
              <a:buSzPct val="150000"/>
              <a:buFont typeface="Calibri" panose="020F0502020204030204" pitchFamily="34" charset="0"/>
              <a:buChar char="•"/>
            </a:pPr>
            <a:r>
              <a:rPr lang="en-US" sz="2400" dirty="0"/>
              <a:t>To address a 303(d) listing for a category 5b water body</a:t>
            </a:r>
          </a:p>
          <a:p>
            <a:pPr marL="338138" lvl="2" indent="-338138">
              <a:spcBef>
                <a:spcPts val="1200"/>
              </a:spcBef>
              <a:spcAft>
                <a:spcPts val="200"/>
              </a:spcAft>
              <a:buSzPct val="150000"/>
              <a:buFont typeface="Calibri" panose="020F0502020204030204" pitchFamily="34" charset="0"/>
              <a:buChar char="•"/>
            </a:pPr>
            <a:r>
              <a:rPr lang="en-US" sz="2400" dirty="0"/>
              <a:t>Category 5b: A review of the water quality standards for a water body will be conducted</a:t>
            </a:r>
          </a:p>
          <a:p>
            <a:endParaRPr lang="en-US" dirty="0"/>
          </a:p>
        </p:txBody>
      </p:sp>
      <p:pic>
        <p:nvPicPr>
          <p:cNvPr id="2050" name="Picture 2">
            <a:extLst>
              <a:ext uri="{FF2B5EF4-FFF2-40B4-BE49-F238E27FC236}">
                <a16:creationId xmlns:a16="http://schemas.microsoft.com/office/drawing/2014/main" id="{E25D7C18-7CA2-4E6C-8B5E-5AF702048F8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811425" y="1948913"/>
            <a:ext cx="5324076" cy="40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928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uckners Creek UAA">
            <a:extLst>
              <a:ext uri="{FF2B5EF4-FFF2-40B4-BE49-F238E27FC236}">
                <a16:creationId xmlns:a16="http://schemas.microsoft.com/office/drawing/2014/main" id="{022AD087-1941-4E0E-8907-05238922CD8C}"/>
              </a:ext>
            </a:extLst>
          </p:cNvPr>
          <p:cNvSpPr>
            <a:spLocks noGrp="1"/>
          </p:cNvSpPr>
          <p:nvPr>
            <p:ph type="title"/>
          </p:nvPr>
        </p:nvSpPr>
        <p:spPr>
          <a:xfrm>
            <a:off x="1097280" y="286603"/>
            <a:ext cx="10058400" cy="1450757"/>
          </a:xfrm>
        </p:spPr>
        <p:txBody>
          <a:bodyPr/>
          <a:lstStyle/>
          <a:p>
            <a:r>
              <a:rPr lang="en-US" dirty="0" err="1"/>
              <a:t>Buckners</a:t>
            </a:r>
            <a:r>
              <a:rPr lang="en-US" dirty="0"/>
              <a:t> Creek (1402C)</a:t>
            </a:r>
          </a:p>
        </p:txBody>
      </p:sp>
      <p:sp>
        <p:nvSpPr>
          <p:cNvPr id="3" name="Content Placeholder 2" descr="Buckners Creek UAA was conducted by the Lower Colorado River Authority. ">
            <a:extLst>
              <a:ext uri="{FF2B5EF4-FFF2-40B4-BE49-F238E27FC236}">
                <a16:creationId xmlns:a16="http://schemas.microsoft.com/office/drawing/2014/main" id="{EDC2AD29-4E24-4F8B-9E81-FBE162E17D3F}"/>
              </a:ext>
            </a:extLst>
          </p:cNvPr>
          <p:cNvSpPr>
            <a:spLocks noGrp="1"/>
          </p:cNvSpPr>
          <p:nvPr>
            <p:ph idx="1"/>
          </p:nvPr>
        </p:nvSpPr>
        <p:spPr>
          <a:xfrm>
            <a:off x="629214" y="1737360"/>
            <a:ext cx="9814775" cy="4023360"/>
          </a:xfrm>
        </p:spPr>
        <p:txBody>
          <a:bodyPr>
            <a:normAutofit/>
          </a:bodyPr>
          <a:lstStyle/>
          <a:p>
            <a:pPr marL="338138" indent="-338138">
              <a:buFont typeface="Calibri" panose="020F0502020204030204" pitchFamily="34" charset="0"/>
              <a:buChar char="•"/>
            </a:pPr>
            <a:r>
              <a:rPr lang="en-US" sz="2400" dirty="0"/>
              <a:t>UAA conducted by Lower Colorado River Authority (LCRA) in 2018-2019</a:t>
            </a:r>
            <a:endParaRPr lang="en-US" sz="400" dirty="0"/>
          </a:p>
          <a:p>
            <a:pPr marL="338138" indent="-338138">
              <a:buFont typeface="Calibri" panose="020F0502020204030204" pitchFamily="34" charset="0"/>
              <a:buChar char="•"/>
            </a:pPr>
            <a:r>
              <a:rPr lang="en-US" sz="2400" dirty="0"/>
              <a:t>Downstream Assessment Unit (AU) first listed in 2010 Texas 303(d) List for depressed dissolved oxygen</a:t>
            </a:r>
          </a:p>
          <a:p>
            <a:pPr marL="338138" indent="-338138">
              <a:buFont typeface="Calibri" panose="020F0502020204030204" pitchFamily="34" charset="0"/>
              <a:buChar char="•"/>
            </a:pPr>
            <a:endParaRPr lang="en-US" sz="2400" dirty="0"/>
          </a:p>
          <a:p>
            <a:pPr>
              <a:buFont typeface="Arial" panose="020B0604020202020204" pitchFamily="34" charset="0"/>
              <a:buChar char="•"/>
            </a:pPr>
            <a:endParaRPr lang="en-US" sz="2400" dirty="0"/>
          </a:p>
          <a:p>
            <a:pPr>
              <a:buFont typeface="Arial" panose="020B0604020202020204" pitchFamily="34" charset="0"/>
              <a:buChar char="•"/>
            </a:pPr>
            <a:endParaRPr lang="en-US" sz="2400" dirty="0"/>
          </a:p>
        </p:txBody>
      </p:sp>
      <p:pic>
        <p:nvPicPr>
          <p:cNvPr id="4" name="Picture 3">
            <a:extLst>
              <a:ext uri="{FF2B5EF4-FFF2-40B4-BE49-F238E27FC236}">
                <a16:creationId xmlns:a16="http://schemas.microsoft.com/office/drawing/2014/main" id="{D305CE66-E24F-4570-86EE-E9CAE1B56E3D}"/>
              </a:ext>
              <a:ext uri="{C183D7F6-B498-43B3-948B-1728B52AA6E4}">
                <adec:decorative xmlns:adec="http://schemas.microsoft.com/office/drawing/2017/decorative" val="1"/>
              </a:ext>
            </a:extLst>
          </p:cNvPr>
          <p:cNvPicPr>
            <a:picLocks noChangeAspect="1"/>
          </p:cNvPicPr>
          <p:nvPr/>
        </p:nvPicPr>
        <p:blipFill rotWithShape="1">
          <a:blip r:embed="rId3"/>
          <a:srcRect t="19988" b="22853"/>
          <a:stretch/>
        </p:blipFill>
        <p:spPr>
          <a:xfrm>
            <a:off x="2360528" y="3188117"/>
            <a:ext cx="6749606" cy="2885442"/>
          </a:xfrm>
          <a:prstGeom prst="rect">
            <a:avLst/>
          </a:prstGeom>
        </p:spPr>
      </p:pic>
    </p:spTree>
    <p:extLst>
      <p:ext uri="{BB962C8B-B14F-4D97-AF65-F5344CB8AC3E}">
        <p14:creationId xmlns:p14="http://schemas.microsoft.com/office/powerpoint/2010/main" val="564099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uckners Creek UAA">
            <a:extLst>
              <a:ext uri="{FF2B5EF4-FFF2-40B4-BE49-F238E27FC236}">
                <a16:creationId xmlns:a16="http://schemas.microsoft.com/office/drawing/2014/main" id="{022AD087-1941-4E0E-8907-05238922CD8C}"/>
              </a:ext>
            </a:extLst>
          </p:cNvPr>
          <p:cNvSpPr>
            <a:spLocks noGrp="1"/>
          </p:cNvSpPr>
          <p:nvPr>
            <p:ph type="title"/>
          </p:nvPr>
        </p:nvSpPr>
        <p:spPr>
          <a:xfrm>
            <a:off x="1097280" y="286603"/>
            <a:ext cx="10058400" cy="1450757"/>
          </a:xfrm>
        </p:spPr>
        <p:txBody>
          <a:bodyPr/>
          <a:lstStyle/>
          <a:p>
            <a:r>
              <a:rPr lang="en-US" dirty="0" err="1"/>
              <a:t>Buckners</a:t>
            </a:r>
            <a:r>
              <a:rPr lang="en-US" dirty="0"/>
              <a:t> Creek (1402C)</a:t>
            </a:r>
          </a:p>
        </p:txBody>
      </p:sp>
      <p:sp>
        <p:nvSpPr>
          <p:cNvPr id="6" name="TextBox 5">
            <a:extLst>
              <a:ext uri="{FF2B5EF4-FFF2-40B4-BE49-F238E27FC236}">
                <a16:creationId xmlns:a16="http://schemas.microsoft.com/office/drawing/2014/main" id="{9A7CA7F6-5CB4-4D6A-ADE5-1ADE491DB8F8}"/>
              </a:ext>
            </a:extLst>
          </p:cNvPr>
          <p:cNvSpPr txBox="1"/>
          <p:nvPr/>
        </p:nvSpPr>
        <p:spPr>
          <a:xfrm>
            <a:off x="3591205" y="1737360"/>
            <a:ext cx="3439236" cy="461665"/>
          </a:xfrm>
          <a:prstGeom prst="rect">
            <a:avLst/>
          </a:prstGeom>
          <a:noFill/>
        </p:spPr>
        <p:txBody>
          <a:bodyPr wrap="square" rtlCol="0">
            <a:spAutoFit/>
          </a:bodyPr>
          <a:lstStyle/>
          <a:p>
            <a:r>
              <a:rPr lang="en-US" sz="2400" b="1" dirty="0"/>
              <a:t>Current Site Description </a:t>
            </a:r>
          </a:p>
        </p:txBody>
      </p:sp>
      <p:graphicFrame>
        <p:nvGraphicFramePr>
          <p:cNvPr id="5" name="Table 4" descr="Table with current aquatic unit descriptions, aquatic life use, and DO criteria. Buckners creek currently has a high aquatic life use.">
            <a:extLst>
              <a:ext uri="{FF2B5EF4-FFF2-40B4-BE49-F238E27FC236}">
                <a16:creationId xmlns:a16="http://schemas.microsoft.com/office/drawing/2014/main" id="{813B23D4-91FB-4B23-ADE6-9AEF02CA0993}"/>
              </a:ext>
            </a:extLst>
          </p:cNvPr>
          <p:cNvGraphicFramePr>
            <a:graphicFrameLocks noGrp="1"/>
          </p:cNvGraphicFramePr>
          <p:nvPr>
            <p:extLst>
              <p:ext uri="{D42A27DB-BD31-4B8C-83A1-F6EECF244321}">
                <p14:modId xmlns:p14="http://schemas.microsoft.com/office/powerpoint/2010/main" val="3001711843"/>
              </p:ext>
            </p:extLst>
          </p:nvPr>
        </p:nvGraphicFramePr>
        <p:xfrm>
          <a:off x="426720" y="2199025"/>
          <a:ext cx="10728960" cy="3627120"/>
        </p:xfrm>
        <a:graphic>
          <a:graphicData uri="http://schemas.openxmlformats.org/drawingml/2006/table">
            <a:tbl>
              <a:tblPr firstRow="1" bandRow="1">
                <a:tableStyleId>{073A0DAA-6AF3-43AB-8588-CEC1D06C72B9}</a:tableStyleId>
              </a:tblPr>
              <a:tblGrid>
                <a:gridCol w="908685">
                  <a:extLst>
                    <a:ext uri="{9D8B030D-6E8A-4147-A177-3AD203B41FA5}">
                      <a16:colId xmlns:a16="http://schemas.microsoft.com/office/drawing/2014/main" val="109609258"/>
                    </a:ext>
                  </a:extLst>
                </a:gridCol>
                <a:gridCol w="4685216">
                  <a:extLst>
                    <a:ext uri="{9D8B030D-6E8A-4147-A177-3AD203B41FA5}">
                      <a16:colId xmlns:a16="http://schemas.microsoft.com/office/drawing/2014/main" val="3207223343"/>
                    </a:ext>
                  </a:extLst>
                </a:gridCol>
                <a:gridCol w="674092">
                  <a:extLst>
                    <a:ext uri="{9D8B030D-6E8A-4147-A177-3AD203B41FA5}">
                      <a16:colId xmlns:a16="http://schemas.microsoft.com/office/drawing/2014/main" val="2874348002"/>
                    </a:ext>
                  </a:extLst>
                </a:gridCol>
                <a:gridCol w="2665036">
                  <a:extLst>
                    <a:ext uri="{9D8B030D-6E8A-4147-A177-3AD203B41FA5}">
                      <a16:colId xmlns:a16="http://schemas.microsoft.com/office/drawing/2014/main" val="2941365333"/>
                    </a:ext>
                  </a:extLst>
                </a:gridCol>
                <a:gridCol w="1795931">
                  <a:extLst>
                    <a:ext uri="{9D8B030D-6E8A-4147-A177-3AD203B41FA5}">
                      <a16:colId xmlns:a16="http://schemas.microsoft.com/office/drawing/2014/main" val="3335808029"/>
                    </a:ext>
                  </a:extLst>
                </a:gridCol>
              </a:tblGrid>
              <a:tr h="370840">
                <a:tc>
                  <a:txBody>
                    <a:bodyPr/>
                    <a:lstStyle/>
                    <a:p>
                      <a:r>
                        <a:rPr lang="en-US" sz="2000" dirty="0"/>
                        <a:t>AU</a:t>
                      </a:r>
                    </a:p>
                  </a:txBody>
                  <a:tcPr/>
                </a:tc>
                <a:tc>
                  <a:txBody>
                    <a:bodyPr/>
                    <a:lstStyle/>
                    <a:p>
                      <a:r>
                        <a:rPr lang="en-US" sz="2000" dirty="0"/>
                        <a:t>AU Description</a:t>
                      </a:r>
                    </a:p>
                  </a:txBody>
                  <a:tcPr/>
                </a:tc>
                <a:tc>
                  <a:txBody>
                    <a:bodyPr/>
                    <a:lstStyle/>
                    <a:p>
                      <a:r>
                        <a:rPr lang="en-US" sz="2000" dirty="0"/>
                        <a:t>ALU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ALU Designation Source</a:t>
                      </a:r>
                    </a:p>
                  </a:txBody>
                  <a:tcPr/>
                </a:tc>
                <a:tc>
                  <a:txBody>
                    <a:bodyPr/>
                    <a:lstStyle/>
                    <a:p>
                      <a:r>
                        <a:rPr lang="en-US" sz="2000" dirty="0"/>
                        <a:t>24-hour DO criteria (mg/L)</a:t>
                      </a:r>
                    </a:p>
                  </a:txBody>
                  <a:tcPr/>
                </a:tc>
                <a:extLst>
                  <a:ext uri="{0D108BD9-81ED-4DB2-BD59-A6C34878D82A}">
                    <a16:rowId xmlns:a16="http://schemas.microsoft.com/office/drawing/2014/main" val="1461714874"/>
                  </a:ext>
                </a:extLst>
              </a:tr>
              <a:tr h="370840">
                <a:tc>
                  <a:txBody>
                    <a:bodyPr/>
                    <a:lstStyle/>
                    <a:p>
                      <a:r>
                        <a:rPr lang="en-US" sz="2000" dirty="0"/>
                        <a:t>AU_02</a:t>
                      </a:r>
                    </a:p>
                  </a:txBody>
                  <a:tcPr/>
                </a:tc>
                <a:tc>
                  <a:txBody>
                    <a:bodyPr/>
                    <a:lstStyle/>
                    <a:p>
                      <a:r>
                        <a:rPr lang="en-US" sz="2000" dirty="0"/>
                        <a:t>Perennial stream from the confluence with Chandler Branch </a:t>
                      </a:r>
                      <a:r>
                        <a:rPr lang="en-US" sz="2000" kern="1200" dirty="0">
                          <a:solidFill>
                            <a:schemeClr val="dk1"/>
                          </a:solidFill>
                          <a:latin typeface="+mn-lt"/>
                          <a:ea typeface="+mn-ea"/>
                          <a:cs typeface="+mn-cs"/>
                        </a:rPr>
                        <a:t>near</a:t>
                      </a:r>
                      <a:r>
                        <a:rPr lang="en-US" sz="2000" dirty="0"/>
                        <a:t> FM 154 in Fayette County upstream to the headwaters at Patterson Road southeast of the City of </a:t>
                      </a:r>
                      <a:r>
                        <a:rPr lang="en-US" sz="2000" dirty="0" err="1"/>
                        <a:t>Rosanky</a:t>
                      </a:r>
                      <a:r>
                        <a:rPr lang="en-US" sz="2000" dirty="0"/>
                        <a:t> in Bastrop County</a:t>
                      </a:r>
                    </a:p>
                  </a:txBody>
                  <a:tcPr/>
                </a:tc>
                <a:tc>
                  <a:txBody>
                    <a:bodyPr/>
                    <a:lstStyle/>
                    <a:p>
                      <a:r>
                        <a:rPr lang="en-US" sz="2000" dirty="0"/>
                        <a:t>High</a:t>
                      </a:r>
                    </a:p>
                  </a:txBody>
                  <a:tcPr/>
                </a:tc>
                <a:tc>
                  <a:txBody>
                    <a:bodyPr/>
                    <a:lstStyle/>
                    <a:p>
                      <a:r>
                        <a:rPr lang="en-US" sz="2000" dirty="0"/>
                        <a:t>Presumption from flow type</a:t>
                      </a:r>
                    </a:p>
                  </a:txBody>
                  <a:tcPr/>
                </a:tc>
                <a:tc>
                  <a:txBody>
                    <a:bodyPr/>
                    <a:lstStyle/>
                    <a:p>
                      <a:r>
                        <a:rPr lang="en-US" sz="2000" dirty="0"/>
                        <a:t>5.0 average/         3.0 minimum</a:t>
                      </a:r>
                    </a:p>
                  </a:txBody>
                  <a:tcPr/>
                </a:tc>
                <a:extLst>
                  <a:ext uri="{0D108BD9-81ED-4DB2-BD59-A6C34878D82A}">
                    <a16:rowId xmlns:a16="http://schemas.microsoft.com/office/drawing/2014/main" val="555062699"/>
                  </a:ext>
                </a:extLst>
              </a:tr>
              <a:tr h="370840">
                <a:tc>
                  <a:txBody>
                    <a:bodyPr/>
                    <a:lstStyle/>
                    <a:p>
                      <a:pPr marL="0" marR="0">
                        <a:spcBef>
                          <a:spcPts val="0"/>
                        </a:spcBef>
                        <a:spcAft>
                          <a:spcPts val="600"/>
                        </a:spcAft>
                      </a:pPr>
                      <a:r>
                        <a:rPr lang="en-US" sz="2000" dirty="0">
                          <a:effectLst/>
                          <a:latin typeface="+mn-lt"/>
                          <a:ea typeface="Calibri" panose="020F0502020204030204" pitchFamily="34" charset="0"/>
                          <a:cs typeface="Times New Roman" panose="02020603050405020304" pitchFamily="18" charset="0"/>
                        </a:rPr>
                        <a:t>AU_01</a:t>
                      </a:r>
                    </a:p>
                  </a:txBody>
                  <a:tcPr/>
                </a:tc>
                <a:tc>
                  <a:txBody>
                    <a:bodyPr/>
                    <a:lstStyle/>
                    <a:p>
                      <a:pPr marL="0" marR="0">
                        <a:spcBef>
                          <a:spcPts val="0"/>
                        </a:spcBef>
                        <a:spcAft>
                          <a:spcPts val="600"/>
                        </a:spcAft>
                      </a:pPr>
                      <a:r>
                        <a:rPr lang="en-US" sz="2000" dirty="0">
                          <a:solidFill>
                            <a:srgbClr val="000000"/>
                          </a:solidFill>
                          <a:effectLst/>
                          <a:latin typeface="+mn-lt"/>
                          <a:ea typeface="Calibri" panose="020F0502020204030204" pitchFamily="34" charset="0"/>
                          <a:cs typeface="Times New Roman" panose="02020603050405020304" pitchFamily="18" charset="0"/>
                        </a:rPr>
                        <a:t>Perennial stream from the confluence with the Colorado River upstream to the confluence with Chandler Branch 1.6 km upstream of FM 154 in Fayette County</a:t>
                      </a:r>
                      <a:endParaRPr lang="en-US" sz="2000" dirty="0">
                        <a:effectLst/>
                        <a:latin typeface="+mn-lt"/>
                        <a:ea typeface="Calibri" panose="020F0502020204030204" pitchFamily="34" charset="0"/>
                        <a:cs typeface="Times New Roman" panose="02020603050405020304" pitchFamily="18" charset="0"/>
                      </a:endParaRPr>
                    </a:p>
                  </a:txBody>
                  <a:tcPr/>
                </a:tc>
                <a:tc>
                  <a:txBody>
                    <a:bodyPr/>
                    <a:lstStyle/>
                    <a:p>
                      <a:pPr marL="0" marR="0">
                        <a:spcBef>
                          <a:spcPts val="0"/>
                        </a:spcBef>
                        <a:spcAft>
                          <a:spcPts val="600"/>
                        </a:spcAft>
                      </a:pPr>
                      <a:r>
                        <a:rPr lang="en-US" sz="2000">
                          <a:solidFill>
                            <a:srgbClr val="000000"/>
                          </a:solidFill>
                          <a:effectLst/>
                          <a:latin typeface="+mn-lt"/>
                          <a:ea typeface="Calibri" panose="020F0502020204030204" pitchFamily="34" charset="0"/>
                          <a:cs typeface="Times New Roman" panose="02020603050405020304" pitchFamily="18" charset="0"/>
                        </a:rPr>
                        <a:t>High</a:t>
                      </a:r>
                      <a:endParaRPr lang="en-US" sz="2000">
                        <a:effectLst/>
                        <a:latin typeface="+mn-lt"/>
                        <a:ea typeface="Calibri" panose="020F0502020204030204" pitchFamily="34" charset="0"/>
                        <a:cs typeface="Times New Roman" panose="02020603050405020304" pitchFamily="18" charset="0"/>
                      </a:endParaRPr>
                    </a:p>
                  </a:txBody>
                  <a:tcPr/>
                </a:tc>
                <a:tc>
                  <a:txBody>
                    <a:bodyPr/>
                    <a:lstStyle/>
                    <a:p>
                      <a:pPr marL="0" marR="0">
                        <a:spcBef>
                          <a:spcPts val="0"/>
                        </a:spcBef>
                        <a:spcAft>
                          <a:spcPts val="600"/>
                        </a:spcAft>
                      </a:pPr>
                      <a:r>
                        <a:rPr lang="en-US" sz="2000" dirty="0">
                          <a:solidFill>
                            <a:srgbClr val="000000"/>
                          </a:solidFill>
                          <a:effectLst/>
                          <a:latin typeface="+mn-lt"/>
                          <a:ea typeface="Calibri" panose="020F0502020204030204" pitchFamily="34" charset="0"/>
                          <a:cs typeface="Times New Roman" panose="02020603050405020304" pitchFamily="18" charset="0"/>
                        </a:rPr>
                        <a:t>Appendix D</a:t>
                      </a:r>
                      <a:endParaRPr lang="en-US" sz="2000" dirty="0">
                        <a:effectLst/>
                        <a:latin typeface="+mn-lt"/>
                        <a:ea typeface="Calibri" panose="020F0502020204030204" pitchFamily="34"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mn-lt"/>
                        </a:rPr>
                        <a:t>5.0 average/         3.0 minimum</a:t>
                      </a:r>
                    </a:p>
                    <a:p>
                      <a:endParaRPr lang="en-US" sz="2000" dirty="0">
                        <a:latin typeface="+mn-lt"/>
                      </a:endParaRPr>
                    </a:p>
                  </a:txBody>
                  <a:tcPr/>
                </a:tc>
                <a:extLst>
                  <a:ext uri="{0D108BD9-81ED-4DB2-BD59-A6C34878D82A}">
                    <a16:rowId xmlns:a16="http://schemas.microsoft.com/office/drawing/2014/main" val="2991586539"/>
                  </a:ext>
                </a:extLst>
              </a:tr>
            </a:tbl>
          </a:graphicData>
        </a:graphic>
      </p:graphicFrame>
      <p:sp>
        <p:nvSpPr>
          <p:cNvPr id="3" name="Content Placeholder 2" descr="ALU stands for Aquatic Life Use">
            <a:extLst>
              <a:ext uri="{FF2B5EF4-FFF2-40B4-BE49-F238E27FC236}">
                <a16:creationId xmlns:a16="http://schemas.microsoft.com/office/drawing/2014/main" id="{EDC2AD29-4E24-4F8B-9E81-FBE162E17D3F}"/>
              </a:ext>
            </a:extLst>
          </p:cNvPr>
          <p:cNvSpPr>
            <a:spLocks noGrp="1"/>
          </p:cNvSpPr>
          <p:nvPr>
            <p:ph idx="1"/>
          </p:nvPr>
        </p:nvSpPr>
        <p:spPr>
          <a:xfrm>
            <a:off x="1097280" y="5903128"/>
            <a:ext cx="9814775" cy="626584"/>
          </a:xfrm>
        </p:spPr>
        <p:txBody>
          <a:bodyPr>
            <a:normAutofit/>
          </a:bodyPr>
          <a:lstStyle/>
          <a:p>
            <a:pPr marL="0" indent="0">
              <a:buNone/>
            </a:pPr>
            <a:r>
              <a:rPr lang="en-US" sz="2400" dirty="0"/>
              <a:t>* ALU= Aquatic Life Use</a:t>
            </a:r>
          </a:p>
          <a:p>
            <a:pPr marL="338138" indent="-338138">
              <a:buFont typeface="Calibri" panose="020F0502020204030204" pitchFamily="34" charset="0"/>
              <a:buChar char="•"/>
            </a:pPr>
            <a:endParaRPr lang="en-US" sz="2400" dirty="0"/>
          </a:p>
          <a:p>
            <a:pPr>
              <a:buFont typeface="Arial" panose="020B0604020202020204" pitchFamily="34" charset="0"/>
              <a:buChar char="•"/>
            </a:pPr>
            <a:endParaRPr lang="en-US" sz="2400" dirty="0"/>
          </a:p>
          <a:p>
            <a:pPr>
              <a:buFont typeface="Arial" panose="020B0604020202020204" pitchFamily="34" charset="0"/>
              <a:buChar char="•"/>
            </a:pPr>
            <a:endParaRPr lang="en-US" sz="2400" dirty="0"/>
          </a:p>
        </p:txBody>
      </p:sp>
    </p:spTree>
    <p:extLst>
      <p:ext uri="{BB962C8B-B14F-4D97-AF65-F5344CB8AC3E}">
        <p14:creationId xmlns:p14="http://schemas.microsoft.com/office/powerpoint/2010/main" val="4145152585"/>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2318</TotalTime>
  <Words>1881</Words>
  <Application>Microsoft Office PowerPoint</Application>
  <PresentationFormat>Widescreen</PresentationFormat>
  <Paragraphs>193</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Courier New</vt:lpstr>
      <vt:lpstr>Retrospect</vt:lpstr>
      <vt:lpstr>Site-Specific Criteria Changes</vt:lpstr>
      <vt:lpstr>Recommended Site-Specific Changes</vt:lpstr>
      <vt:lpstr>Appendix A Recommended PWS Use Change</vt:lpstr>
      <vt:lpstr>Appendix A Changes</vt:lpstr>
      <vt:lpstr>Appendix D Recommended Change</vt:lpstr>
      <vt:lpstr>Use-Attainability Analyses (UAA)</vt:lpstr>
      <vt:lpstr>When is a UAA appropriate?</vt:lpstr>
      <vt:lpstr>Buckners Creek (1402C)</vt:lpstr>
      <vt:lpstr>Buckners Creek (1402C)</vt:lpstr>
      <vt:lpstr>Buckners Creek</vt:lpstr>
      <vt:lpstr>Buckners Creek</vt:lpstr>
      <vt:lpstr>Buckners Creek Upstream</vt:lpstr>
      <vt:lpstr>Buckners Creek Middle</vt:lpstr>
      <vt:lpstr>Buckners Creek Downstream</vt:lpstr>
      <vt:lpstr>Buckners Creek: Recommended Uses and Criteria</vt:lpstr>
      <vt:lpstr>Contact Information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Site-Specific Criteria Changes</dc:title>
  <dc:creator>Elizabeth Malloy</dc:creator>
  <cp:lastModifiedBy>Elizabeth Malloy</cp:lastModifiedBy>
  <cp:revision>151</cp:revision>
  <cp:lastPrinted>2020-02-27T15:59:09Z</cp:lastPrinted>
  <dcterms:created xsi:type="dcterms:W3CDTF">2019-12-20T19:16:44Z</dcterms:created>
  <dcterms:modified xsi:type="dcterms:W3CDTF">2020-03-09T13:04:34Z</dcterms:modified>
</cp:coreProperties>
</file>